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drawingml.chart+xml" PartName="/ppt/charts/chart3.xml"/>
  <Override ContentType="application/vnd.openxmlformats-officedocument.drawingml.chart+xml" PartName="/ppt/charts/chart2.xml"/>
  <Override ContentType="application/vnd.openxmlformats-officedocument.drawingml.chart+xml" PartName="/ppt/charts/chart5.xml"/>
  <Override ContentType="application/vnd.openxmlformats-officedocument.drawingml.chart+xml" PartName="/ppt/charts/chart4.xml"/>
  <Override ContentType="application/vnd.openxmlformats-officedocument.drawingml.chart+xml" PartName="/ppt/charts/chart6.xml"/>
  <Override ContentType="application/vnd.openxmlformats-officedocument.drawingml.chart+xml" PartName="/ppt/charts/chart1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0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7561250" cx="10693400"/>
  <p:notesSz cx="6797675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000000"/>
          </p15:clr>
        </p15:guide>
        <p15:guide id="2" pos="3368">
          <p15:clr>
            <a:srgbClr val="000000"/>
          </p15:clr>
        </p15:guide>
      </p15:sldGuideLst>
    </p:ext>
    <p:ext uri="GoogleSlidesCustomDataVersion2">
      <go:slidesCustomData xmlns:go="http://customooxmlschemas.google.com/" r:id="rId25" roundtripDataSignature="AMtx7mgYo60pYhv/mnAancMxg8whBIhi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charts/_rels/chart1.xml.rels><?xml version="1.0" encoding="UTF-8" standalone="yes"?><Relationships xmlns="http://schemas.openxmlformats.org/package/2006/relationships"><Relationship Id="rId1" Type="http://schemas.openxmlformats.org/officeDocument/2006/relationships/oleObject" Target="file:///C:\ADAT\UJ05\Szakmai\Ingatlanado\czikkek\tablazatok.xlsx" TargetMode="External"/></Relationships>
</file>

<file path=ppt/charts/_rels/chart2.xml.rels><?xml version="1.0" encoding="UTF-8" standalone="yes"?><Relationships xmlns="http://schemas.openxmlformats.org/package/2006/relationships"><Relationship Id="rId1" Type="http://schemas.openxmlformats.org/officeDocument/2006/relationships/oleObject" Target="file:///C:\ADAT\UJ05\Szakmai\Ingatlanado\czikkek\tablazatok.xlsx" TargetMode="External"/></Relationships>
</file>

<file path=ppt/charts/_rels/chart3.xml.rels><?xml version="1.0" encoding="UTF-8" standalone="yes"?><Relationships xmlns="http://schemas.openxmlformats.org/package/2006/relationships"><Relationship Id="rId1" Type="http://schemas.openxmlformats.org/officeDocument/2006/relationships/oleObject" Target="file:///C:\ADAT\UJ05\Szakmai\Ingatlanado\czikkek\tablazatok.xlsx" TargetMode="External"/></Relationships>
</file>

<file path=ppt/charts/_rels/chart4.xml.rels><?xml version="1.0" encoding="UTF-8" standalone="yes"?><Relationships xmlns="http://schemas.openxmlformats.org/package/2006/relationships"><Relationship Id="rId1" Type="http://schemas.openxmlformats.org/officeDocument/2006/relationships/oleObject" Target="file:///C:\ADAT\UJ05\Szakmai\Ingatlanado\czikkek\tablazatok.xlsx" TargetMode="External"/></Relationships>
</file>

<file path=ppt/charts/_rels/chart5.xml.rels><?xml version="1.0" encoding="UTF-8" standalone="yes"?><Relationships xmlns="http://schemas.openxmlformats.org/package/2006/relationships"><Relationship Id="rId1" Type="http://schemas.openxmlformats.org/officeDocument/2006/relationships/oleObject" Target="file:///C:\ADAT\UJ05\Szakmai\Ingatlanado\czikkek\tablazatok.xlsx" TargetMode="External"/></Relationships>
</file>

<file path=ppt/charts/_rels/chart6.xml.rels><?xml version="1.0" encoding="UTF-8" standalone="yes"?><Relationships xmlns="http://schemas.openxmlformats.org/package/2006/relationships"><Relationship Id="rId1" Type="http://schemas.openxmlformats.org/officeDocument/2006/relationships/oleObject" Target="file:///C:\ADAT\UJ05\Szakmai\Ingatlanado\czikkek\tablazato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hu-HU" dirty="0"/>
              <a:t>Helyi telek</a:t>
            </a:r>
            <a:r>
              <a:rPr lang="hu-HU" baseline="0" dirty="0"/>
              <a:t> és építményadó bevétel index </a:t>
            </a:r>
            <a:r>
              <a:rPr lang="hu-HU" baseline="0" dirty="0" smtClean="0"/>
              <a:t>(helyi pénznemben)</a:t>
            </a:r>
            <a:endParaRPr lang="hu-HU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vegyes!$B$69</c:f>
              <c:strCache>
                <c:ptCount val="1"/>
                <c:pt idx="0">
                  <c:v>Magyarország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vegyes!$C$22:$K$22</c:f>
              <c:strCach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strCache>
            </c:strRef>
          </c:cat>
          <c:val>
            <c:numRef>
              <c:f>vegyes!$C$69:$K$69</c:f>
              <c:numCache>
                <c:formatCode>0.00</c:formatCode>
                <c:ptCount val="9"/>
                <c:pt idx="0">
                  <c:v>1</c:v>
                </c:pt>
                <c:pt idx="1">
                  <c:v>1.1436083564345116</c:v>
                </c:pt>
                <c:pt idx="2">
                  <c:v>1.3688948586779457</c:v>
                </c:pt>
                <c:pt idx="3">
                  <c:v>1.5918664799519877</c:v>
                </c:pt>
                <c:pt idx="4">
                  <c:v>1.7848303849561316</c:v>
                </c:pt>
                <c:pt idx="5">
                  <c:v>1.9234946129004602</c:v>
                </c:pt>
                <c:pt idx="6">
                  <c:v>2.0703895287359608</c:v>
                </c:pt>
                <c:pt idx="7">
                  <c:v>2.2554371124003314</c:v>
                </c:pt>
                <c:pt idx="8">
                  <c:v>2.8831699579891974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vegyes!$B$70</c:f>
              <c:strCache>
                <c:ptCount val="1"/>
                <c:pt idx="0">
                  <c:v>Csehország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vegyes!$C$22:$K$22</c:f>
              <c:strCach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strCache>
            </c:strRef>
          </c:cat>
          <c:val>
            <c:numRef>
              <c:f>vegyes!$C$70:$K$70</c:f>
              <c:numCache>
                <c:formatCode>0.00</c:formatCode>
                <c:ptCount val="9"/>
                <c:pt idx="0">
                  <c:v>1</c:v>
                </c:pt>
                <c:pt idx="1">
                  <c:v>0.95902777777777781</c:v>
                </c:pt>
                <c:pt idx="2">
                  <c:v>0.96087962962962958</c:v>
                </c:pt>
                <c:pt idx="3">
                  <c:v>0.97638888888888886</c:v>
                </c:pt>
                <c:pt idx="4">
                  <c:v>0.9868055555555556</c:v>
                </c:pt>
                <c:pt idx="5">
                  <c:v>1.2141203703703705</c:v>
                </c:pt>
                <c:pt idx="6">
                  <c:v>1.7173611111111111</c:v>
                </c:pt>
                <c:pt idx="7">
                  <c:v>1.6650462962962962</c:v>
                </c:pt>
                <c:pt idx="8">
                  <c:v>1.8534722222222222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vegyes!$B$71</c:f>
              <c:strCache>
                <c:ptCount val="1"/>
                <c:pt idx="0">
                  <c:v>Lengyelország</c:v>
                </c:pt>
              </c:strCache>
            </c:strRef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strRef>
              <c:f>vegyes!$C$22:$K$22</c:f>
              <c:strCach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strCache>
            </c:strRef>
          </c:cat>
          <c:val>
            <c:numRef>
              <c:f>vegyes!$C$71:$K$71</c:f>
              <c:numCache>
                <c:formatCode>0.00</c:formatCode>
                <c:ptCount val="9"/>
                <c:pt idx="0">
                  <c:v>1</c:v>
                </c:pt>
                <c:pt idx="1">
                  <c:v>0.96229961304588174</c:v>
                </c:pt>
                <c:pt idx="2">
                  <c:v>1.075069098949696</c:v>
                </c:pt>
                <c:pt idx="3">
                  <c:v>1.0947484798231066</c:v>
                </c:pt>
                <c:pt idx="4">
                  <c:v>1.2137092316196794</c:v>
                </c:pt>
                <c:pt idx="5">
                  <c:v>1.2702045328911</c:v>
                </c:pt>
                <c:pt idx="6">
                  <c:v>1.325925925925926</c:v>
                </c:pt>
                <c:pt idx="7">
                  <c:v>1.4077390823659481</c:v>
                </c:pt>
                <c:pt idx="8">
                  <c:v>1.5189607517965726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vegyes!$B$72</c:f>
              <c:strCache>
                <c:ptCount val="1"/>
                <c:pt idx="0">
                  <c:v>Ausztria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vegyes!$C$22:$K$22</c:f>
              <c:strCach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strCache>
            </c:strRef>
          </c:cat>
          <c:val>
            <c:numRef>
              <c:f>vegyes!$C$72:$K$72</c:f>
              <c:numCache>
                <c:formatCode>0.00</c:formatCode>
                <c:ptCount val="9"/>
                <c:pt idx="0">
                  <c:v>1</c:v>
                </c:pt>
                <c:pt idx="1">
                  <c:v>1.0283822138126775</c:v>
                </c:pt>
                <c:pt idx="2">
                  <c:v>1.03841059602649</c:v>
                </c:pt>
                <c:pt idx="3">
                  <c:v>1.0603595080416273</c:v>
                </c:pt>
                <c:pt idx="4">
                  <c:v>1.1052034058656575</c:v>
                </c:pt>
                <c:pt idx="5">
                  <c:v>1.1345316934720908</c:v>
                </c:pt>
                <c:pt idx="6">
                  <c:v>1.1632923368022705</c:v>
                </c:pt>
                <c:pt idx="7">
                  <c:v>1.1850520340586566</c:v>
                </c:pt>
                <c:pt idx="8">
                  <c:v>1.2079470198675497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vegyes!$B$73</c:f>
              <c:strCache>
                <c:ptCount val="1"/>
                <c:pt idx="0">
                  <c:v>Szlovákia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vegyes!$C$22:$K$22</c:f>
              <c:strCach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strCache>
            </c:strRef>
          </c:cat>
          <c:val>
            <c:numRef>
              <c:f>vegyes!$C$73:$K$73</c:f>
              <c:numCache>
                <c:formatCode>0.00</c:formatCode>
                <c:ptCount val="9"/>
                <c:pt idx="0">
                  <c:v>1</c:v>
                </c:pt>
                <c:pt idx="1">
                  <c:v>1.4455066921606119</c:v>
                </c:pt>
                <c:pt idx="2">
                  <c:v>1.5554493307839388</c:v>
                </c:pt>
                <c:pt idx="3">
                  <c:v>1.6042065009560231</c:v>
                </c:pt>
                <c:pt idx="4">
                  <c:v>1.6395793499043978</c:v>
                </c:pt>
                <c:pt idx="5">
                  <c:v>1.7428298279158703</c:v>
                </c:pt>
                <c:pt idx="6">
                  <c:v>1.8059273422562143</c:v>
                </c:pt>
                <c:pt idx="7">
                  <c:v>1.8671128107074573</c:v>
                </c:pt>
                <c:pt idx="8">
                  <c:v>2.0583173996175912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391168"/>
        <c:axId val="63496576"/>
      </c:lineChart>
      <c:catAx>
        <c:axId val="5839116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hu-HU"/>
          </a:p>
        </c:txPr>
        <c:crossAx val="63496576"/>
        <c:crossesAt val="1"/>
        <c:auto val="1"/>
        <c:lblAlgn val="ctr"/>
        <c:lblOffset val="100"/>
        <c:noMultiLvlLbl val="0"/>
      </c:catAx>
      <c:valAx>
        <c:axId val="63496576"/>
        <c:scaling>
          <c:orientation val="minMax"/>
          <c:min val="0.8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hu-HU"/>
                  <a:t>Index</a:t>
                </a:r>
              </a:p>
            </c:rich>
          </c:tx>
          <c:layout/>
          <c:overlay val="0"/>
        </c:title>
        <c:numFmt formatCode="0.00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hu-HU"/>
          </a:p>
        </c:txPr>
        <c:crossAx val="583911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hu-HU"/>
              <a:t>Helyi adótípusok jogszabályban maximált mértéke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vegyes!$B$180</c:f>
              <c:strCache>
                <c:ptCount val="1"/>
                <c:pt idx="0">
                  <c:v>Telekadó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vegyes!$C$179:$J$179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vegyes!$C$180:$J$180</c:f>
              <c:numCache>
                <c:formatCode>#,##0</c:formatCode>
                <c:ptCount val="8"/>
                <c:pt idx="0">
                  <c:v>231.69021119999996</c:v>
                </c:pt>
                <c:pt idx="1">
                  <c:v>240.72612943679999</c:v>
                </c:pt>
                <c:pt idx="2">
                  <c:v>259.98421979174401</c:v>
                </c:pt>
                <c:pt idx="3">
                  <c:v>275.84325719904035</c:v>
                </c:pt>
                <c:pt idx="4">
                  <c:v>287.42867400140005</c:v>
                </c:pt>
                <c:pt idx="5">
                  <c:v>301.51267902746866</c:v>
                </c:pt>
                <c:pt idx="6">
                  <c:v>313.27167350953994</c:v>
                </c:pt>
                <c:pt idx="7">
                  <c:v>331.12815889958375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vegyes!$B$181</c:f>
              <c:strCache>
                <c:ptCount val="1"/>
                <c:pt idx="0">
                  <c:v>Építményadó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vegyes!$C$179:$J$179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vegyes!$C$181:$J$181</c:f>
              <c:numCache>
                <c:formatCode>#,##0</c:formatCode>
                <c:ptCount val="8"/>
                <c:pt idx="0">
                  <c:v>1042.6059504</c:v>
                </c:pt>
                <c:pt idx="1">
                  <c:v>1083.2675824655998</c:v>
                </c:pt>
                <c:pt idx="2">
                  <c:v>1169.9289890628479</c:v>
                </c:pt>
                <c:pt idx="3">
                  <c:v>1241.2946573956815</c:v>
                </c:pt>
                <c:pt idx="4">
                  <c:v>1293.4290330063002</c:v>
                </c:pt>
                <c:pt idx="5">
                  <c:v>1658.3197346510776</c:v>
                </c:pt>
                <c:pt idx="6">
                  <c:v>1722.9942043024698</c:v>
                </c:pt>
                <c:pt idx="7">
                  <c:v>1821.2048739477107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4321792"/>
        <c:axId val="104323328"/>
      </c:lineChart>
      <c:catAx>
        <c:axId val="104321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04323328"/>
        <c:crosses val="autoZero"/>
        <c:auto val="1"/>
        <c:lblAlgn val="ctr"/>
        <c:lblOffset val="100"/>
        <c:noMultiLvlLbl val="0"/>
      </c:catAx>
      <c:valAx>
        <c:axId val="10432332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hu-HU"/>
                  <a:t>Ft/m2</a:t>
                </a:r>
              </a:p>
            </c:rich>
          </c:tx>
          <c:layout/>
          <c:overlay val="0"/>
        </c:title>
        <c:numFmt formatCode="#,##0" sourceLinked="1"/>
        <c:majorTickMark val="none"/>
        <c:minorTickMark val="none"/>
        <c:tickLblPos val="nextTo"/>
        <c:crossAx val="10432179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ln w="9525"/>
        </c:spPr>
      </c:dTable>
    </c:plotArea>
    <c:plotVisOnly val="1"/>
    <c:dispBlanksAs val="gap"/>
    <c:showDLblsOverMax val="0"/>
  </c:chart>
  <c:txPr>
    <a:bodyPr/>
    <a:lstStyle/>
    <a:p>
      <a:pPr>
        <a:defRPr sz="1600"/>
      </a:pPr>
      <a:endParaRPr lang="hu-H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hu-HU"/>
              <a:t>Lakásárindex és önkormányzati építmény+telekadó</a:t>
            </a:r>
            <a:r>
              <a:rPr lang="hu-HU" baseline="0"/>
              <a:t> bevétel index (2007-2014)</a:t>
            </a:r>
            <a:endParaRPr lang="hu-HU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vegyes!$B$126</c:f>
              <c:strCache>
                <c:ptCount val="1"/>
                <c:pt idx="0">
                  <c:v>Lakásárindex</c:v>
                </c:pt>
              </c:strCache>
            </c:strRef>
          </c:tx>
          <c:spPr>
            <a:ln w="44450"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vegyes!$C$125:$J$125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vegyes!$C$126:$J$126</c:f>
              <c:numCache>
                <c:formatCode>0.0</c:formatCode>
                <c:ptCount val="8"/>
                <c:pt idx="0">
                  <c:v>100</c:v>
                </c:pt>
                <c:pt idx="1">
                  <c:v>100.12683916793506</c:v>
                </c:pt>
                <c:pt idx="2">
                  <c:v>93.708777270421109</c:v>
                </c:pt>
                <c:pt idx="3">
                  <c:v>88.280060882800612</c:v>
                </c:pt>
                <c:pt idx="4">
                  <c:v>87.417554540842218</c:v>
                </c:pt>
                <c:pt idx="5">
                  <c:v>85.667174023338418</c:v>
                </c:pt>
                <c:pt idx="6">
                  <c:v>79.61948249619482</c:v>
                </c:pt>
                <c:pt idx="7">
                  <c:v>80.522577371892439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vegyes!$B$127</c:f>
              <c:strCache>
                <c:ptCount val="1"/>
                <c:pt idx="0">
                  <c:v>Építm+telekadó</c:v>
                </c:pt>
              </c:strCache>
            </c:strRef>
          </c:tx>
          <c:spPr>
            <a:ln w="44450"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vegyes!$C$125:$J$125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vegyes!$C$127:$J$127</c:f>
              <c:numCache>
                <c:formatCode>0.0</c:formatCode>
                <c:ptCount val="8"/>
                <c:pt idx="0">
                  <c:v>100</c:v>
                </c:pt>
                <c:pt idx="1">
                  <c:v>114.29966154647227</c:v>
                </c:pt>
                <c:pt idx="2">
                  <c:v>123.33539442853423</c:v>
                </c:pt>
                <c:pt idx="3">
                  <c:v>131.61611559489717</c:v>
                </c:pt>
                <c:pt idx="4">
                  <c:v>148.55669096589429</c:v>
                </c:pt>
                <c:pt idx="5">
                  <c:v>185.23984639416818</c:v>
                </c:pt>
                <c:pt idx="6">
                  <c:v>198.70151002343138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vegyes!$B$128</c:f>
              <c:strCache>
                <c:ptCount val="1"/>
                <c:pt idx="0">
                  <c:v>2014-es index becslés</c:v>
                </c:pt>
              </c:strCache>
            </c:strRef>
          </c:tx>
          <c:spPr>
            <a:ln w="44450">
              <a:solidFill>
                <a:schemeClr val="accent1"/>
              </a:solidFill>
              <a:prstDash val="sysDash"/>
            </a:ln>
          </c:spPr>
          <c:marker>
            <c:symbol val="none"/>
          </c:marker>
          <c:cat>
            <c:numRef>
              <c:f>vegyes!$C$125:$J$125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vegyes!$C$128:$J$128</c:f>
              <c:numCache>
                <c:formatCode>General</c:formatCode>
                <c:ptCount val="8"/>
                <c:pt idx="6" formatCode="0.0">
                  <c:v>198.70151002343138</c:v>
                </c:pt>
                <c:pt idx="7" formatCode="0.0">
                  <c:v>213.14145338675257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4374272"/>
        <c:axId val="104375808"/>
      </c:lineChart>
      <c:catAx>
        <c:axId val="104374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hu-HU"/>
          </a:p>
        </c:txPr>
        <c:crossAx val="104375808"/>
        <c:crosses val="autoZero"/>
        <c:auto val="1"/>
        <c:lblAlgn val="ctr"/>
        <c:lblOffset val="100"/>
        <c:noMultiLvlLbl val="0"/>
      </c:catAx>
      <c:valAx>
        <c:axId val="104375808"/>
        <c:scaling>
          <c:orientation val="minMax"/>
          <c:min val="5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hu-HU" sz="1600"/>
                  <a:t>Index</a:t>
                </a:r>
              </a:p>
            </c:rich>
          </c:tx>
          <c:layout/>
          <c:overlay val="0"/>
        </c:title>
        <c:numFmt formatCode="0.0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hu-HU"/>
          </a:p>
        </c:txPr>
        <c:crossAx val="104374272"/>
        <c:crosses val="autoZero"/>
        <c:crossBetween val="between"/>
        <c:majorUnit val="25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hu-HU"/>
              <a:t>Jövedelemtermelő</a:t>
            </a:r>
            <a:r>
              <a:rPr lang="hu-HU" baseline="0"/>
              <a:t> ingatlanok országos értékindexe és </a:t>
            </a:r>
            <a:r>
              <a:rPr lang="hu-HU"/>
              <a:t>építmény+telekadó index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vegyes!$B$169:$C$169</c:f>
              <c:strCache>
                <c:ptCount val="1"/>
                <c:pt idx="0">
                  <c:v>Irodaház</c:v>
                </c:pt>
              </c:strCache>
            </c:strRef>
          </c:tx>
          <c:spPr>
            <a:ln w="44450">
              <a:solidFill>
                <a:srgbClr val="00B0F0"/>
              </a:solidFill>
            </a:ln>
          </c:spPr>
          <c:marker>
            <c:symbol val="none"/>
          </c:marker>
          <c:cat>
            <c:numRef>
              <c:f>vegyes!$D$168:$K$168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vegyes!$D$169:$K$169</c:f>
              <c:numCache>
                <c:formatCode>0.0</c:formatCode>
                <c:ptCount val="8"/>
                <c:pt idx="0">
                  <c:v>100</c:v>
                </c:pt>
                <c:pt idx="1">
                  <c:v>81.585081585081582</c:v>
                </c:pt>
                <c:pt idx="2">
                  <c:v>59.514170040485816</c:v>
                </c:pt>
                <c:pt idx="3">
                  <c:v>59.514170040485816</c:v>
                </c:pt>
                <c:pt idx="4">
                  <c:v>62.82051282051281</c:v>
                </c:pt>
                <c:pt idx="5">
                  <c:v>63.076923076923073</c:v>
                </c:pt>
                <c:pt idx="6">
                  <c:v>65.742397137745982</c:v>
                </c:pt>
                <c:pt idx="7">
                  <c:v>69.740500463392024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vegyes!$B$170:$C$170</c:f>
              <c:strCache>
                <c:ptCount val="1"/>
                <c:pt idx="0">
                  <c:v>Modern logisztika 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vegyes!$D$168:$K$168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vegyes!$D$170:$K$170</c:f>
              <c:numCache>
                <c:formatCode>0.0</c:formatCode>
                <c:ptCount val="8"/>
                <c:pt idx="0">
                  <c:v>100</c:v>
                </c:pt>
                <c:pt idx="1">
                  <c:v>80</c:v>
                </c:pt>
                <c:pt idx="2">
                  <c:v>62.04986149584488</c:v>
                </c:pt>
                <c:pt idx="3">
                  <c:v>55.761024182076824</c:v>
                </c:pt>
                <c:pt idx="4">
                  <c:v>55.761024182076824</c:v>
                </c:pt>
                <c:pt idx="5">
                  <c:v>54.035087719298247</c:v>
                </c:pt>
                <c:pt idx="6">
                  <c:v>53.216374269005861</c:v>
                </c:pt>
                <c:pt idx="7">
                  <c:v>54.035087719298261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vegyes!$B$171:$C$171</c:f>
              <c:strCache>
                <c:ptCount val="1"/>
                <c:pt idx="0">
                  <c:v>Építm+Telekadó</c:v>
                </c:pt>
              </c:strCache>
            </c:strRef>
          </c:tx>
          <c:spPr>
            <a:ln w="44450"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vegyes!$D$168:$K$168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vegyes!$D$171:$K$171</c:f>
              <c:numCache>
                <c:formatCode>0.0</c:formatCode>
                <c:ptCount val="8"/>
                <c:pt idx="0">
                  <c:v>100</c:v>
                </c:pt>
                <c:pt idx="1">
                  <c:v>114.29966154647227</c:v>
                </c:pt>
                <c:pt idx="2">
                  <c:v>123.33539442853423</c:v>
                </c:pt>
                <c:pt idx="3">
                  <c:v>131.61611559489717</c:v>
                </c:pt>
                <c:pt idx="4">
                  <c:v>148.55669096589429</c:v>
                </c:pt>
                <c:pt idx="5">
                  <c:v>185.23984639416818</c:v>
                </c:pt>
                <c:pt idx="6">
                  <c:v>198.70151002343138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vegyes!$B$172:$C$172</c:f>
              <c:strCache>
                <c:ptCount val="1"/>
                <c:pt idx="0">
                  <c:v>2014-es index becslés</c:v>
                </c:pt>
              </c:strCache>
            </c:strRef>
          </c:tx>
          <c:spPr>
            <a:ln w="44450">
              <a:solidFill>
                <a:schemeClr val="accent1"/>
              </a:solidFill>
              <a:prstDash val="sysDash"/>
            </a:ln>
          </c:spPr>
          <c:marker>
            <c:symbol val="none"/>
          </c:marker>
          <c:cat>
            <c:numRef>
              <c:f>vegyes!$D$168:$K$168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vegyes!$D$172:$K$172</c:f>
              <c:numCache>
                <c:formatCode>General</c:formatCode>
                <c:ptCount val="8"/>
                <c:pt idx="6" formatCode="0.0">
                  <c:v>198.70151002343138</c:v>
                </c:pt>
                <c:pt idx="7" formatCode="0.0">
                  <c:v>213.14145338675257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4446976"/>
        <c:axId val="104452864"/>
      </c:lineChart>
      <c:catAx>
        <c:axId val="104446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hu-HU"/>
          </a:p>
        </c:txPr>
        <c:crossAx val="104452864"/>
        <c:crosses val="autoZero"/>
        <c:auto val="1"/>
        <c:lblAlgn val="ctr"/>
        <c:lblOffset val="100"/>
        <c:noMultiLvlLbl val="0"/>
      </c:catAx>
      <c:valAx>
        <c:axId val="104452864"/>
        <c:scaling>
          <c:orientation val="minMax"/>
          <c:min val="5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hu-HU" sz="1600"/>
                  <a:t>Index</a:t>
                </a:r>
              </a:p>
            </c:rich>
          </c:tx>
          <c:layout/>
          <c:overlay val="0"/>
        </c:title>
        <c:numFmt formatCode="0.0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hu-HU"/>
          </a:p>
        </c:txPr>
        <c:crossAx val="104446976"/>
        <c:crosses val="autoZero"/>
        <c:crossBetween val="between"/>
        <c:majorUnit val="50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hu-HU"/>
              <a:t>Átlagos</a:t>
            </a:r>
            <a:r>
              <a:rPr lang="hu-HU" baseline="0"/>
              <a:t> modern logisztikai</a:t>
            </a:r>
            <a:r>
              <a:rPr lang="hu-HU"/>
              <a:t> ingatlan értékindexe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vegyes!$B$198</c:f>
              <c:strCache>
                <c:ptCount val="1"/>
                <c:pt idx="0">
                  <c:v>értékindex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vegyes!$C$197:$J$197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vegyes!$C$198:$J$198</c:f>
              <c:numCache>
                <c:formatCode>0.0</c:formatCode>
                <c:ptCount val="8"/>
                <c:pt idx="0">
                  <c:v>100</c:v>
                </c:pt>
                <c:pt idx="1">
                  <c:v>89.600000000000009</c:v>
                </c:pt>
                <c:pt idx="2">
                  <c:v>68.254847645429365</c:v>
                </c:pt>
                <c:pt idx="3">
                  <c:v>62.452347083926043</c:v>
                </c:pt>
                <c:pt idx="4">
                  <c:v>64.682788051209116</c:v>
                </c:pt>
                <c:pt idx="5">
                  <c:v>64.84210526315789</c:v>
                </c:pt>
                <c:pt idx="6">
                  <c:v>63.859649122807028</c:v>
                </c:pt>
                <c:pt idx="7">
                  <c:v>64.842105263157919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vegyes!$B$199</c:f>
              <c:strCache>
                <c:ptCount val="1"/>
                <c:pt idx="0">
                  <c:v>Építm.adóval korrig.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vegyes!$C$197:$J$197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vegyes!$C$199:$J$199</c:f>
              <c:numCache>
                <c:formatCode>0.0</c:formatCode>
                <c:ptCount val="8"/>
                <c:pt idx="0">
                  <c:v>100</c:v>
                </c:pt>
                <c:pt idx="1">
                  <c:v>90.11153819846821</c:v>
                </c:pt>
                <c:pt idx="2">
                  <c:v>67.115911109146325</c:v>
                </c:pt>
                <c:pt idx="3">
                  <c:v>60.270037453681446</c:v>
                </c:pt>
                <c:pt idx="4">
                  <c:v>62.377832494775411</c:v>
                </c:pt>
                <c:pt idx="5">
                  <c:v>60.19503720477568</c:v>
                </c:pt>
                <c:pt idx="6">
                  <c:v>58.754159734400091</c:v>
                </c:pt>
                <c:pt idx="7">
                  <c:v>59.23581359715574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4505728"/>
        <c:axId val="104507264"/>
      </c:lineChart>
      <c:catAx>
        <c:axId val="104505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04507264"/>
        <c:crosses val="autoZero"/>
        <c:auto val="1"/>
        <c:lblAlgn val="ctr"/>
        <c:lblOffset val="100"/>
        <c:noMultiLvlLbl val="0"/>
      </c:catAx>
      <c:valAx>
        <c:axId val="104507264"/>
        <c:scaling>
          <c:orientation val="minMax"/>
          <c:min val="5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hu-HU" sz="1600"/>
                  <a:t>Index</a:t>
                </a:r>
              </a:p>
            </c:rich>
          </c:tx>
          <c:layout/>
          <c:overlay val="0"/>
        </c:title>
        <c:numFmt formatCode="0.0" sourceLinked="1"/>
        <c:majorTickMark val="none"/>
        <c:minorTickMark val="none"/>
        <c:tickLblPos val="nextTo"/>
        <c:crossAx val="10450572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600"/>
            </a:pPr>
            <a:endParaRPr lang="hu-HU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hu-HU"/>
              <a:t>1000 EUR/fő GDP-re</a:t>
            </a:r>
            <a:r>
              <a:rPr lang="hu-HU" baseline="0"/>
              <a:t> eső ingatlanjellegű adóteher</a:t>
            </a:r>
            <a:endParaRPr lang="hu-HU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vegyes!$B$271</c:f>
              <c:strCache>
                <c:ptCount val="1"/>
                <c:pt idx="0">
                  <c:v>Magyarország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vegyes!$C$270:$J$270</c:f>
              <c:strCach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strCache>
            </c:strRef>
          </c:cat>
          <c:val>
            <c:numRef>
              <c:f>vegyes!$C$271:$J$271</c:f>
              <c:numCache>
                <c:formatCode>#,##0.00</c:formatCode>
                <c:ptCount val="8"/>
                <c:pt idx="0">
                  <c:v>1.7916767561875606</c:v>
                </c:pt>
                <c:pt idx="1">
                  <c:v>1.9933876264833583</c:v>
                </c:pt>
                <c:pt idx="2">
                  <c:v>2.188838700564693</c:v>
                </c:pt>
                <c:pt idx="3">
                  <c:v>2.3173100165095502</c:v>
                </c:pt>
                <c:pt idx="4">
                  <c:v>2.5714429532717089</c:v>
                </c:pt>
                <c:pt idx="5">
                  <c:v>2.6887546669829105</c:v>
                </c:pt>
                <c:pt idx="6">
                  <c:v>2.8151217378219831</c:v>
                </c:pt>
                <c:pt idx="7">
                  <c:v>3.533962719124939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vegyes!$B$272</c:f>
              <c:strCache>
                <c:ptCount val="1"/>
                <c:pt idx="0">
                  <c:v>Csehország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vegyes!$C$270:$J$270</c:f>
              <c:strCach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strCache>
            </c:strRef>
          </c:cat>
          <c:val>
            <c:numRef>
              <c:f>vegyes!$C$272:$J$272</c:f>
              <c:numCache>
                <c:formatCode>#,##0.00</c:formatCode>
                <c:ptCount val="8"/>
                <c:pt idx="0">
                  <c:v>1.2715505420772619</c:v>
                </c:pt>
                <c:pt idx="1">
                  <c:v>1.1839034387344114</c:v>
                </c:pt>
                <c:pt idx="2">
                  <c:v>1.1006927335439554</c:v>
                </c:pt>
                <c:pt idx="3">
                  <c:v>1.0617445786725399</c:v>
                </c:pt>
                <c:pt idx="4">
                  <c:v>1.3373111149157375</c:v>
                </c:pt>
                <c:pt idx="5">
                  <c:v>1.8763225867927096</c:v>
                </c:pt>
                <c:pt idx="6">
                  <c:v>1.7881257446703154</c:v>
                </c:pt>
                <c:pt idx="7">
                  <c:v>1.9782811569962437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vegyes!$B$273</c:f>
              <c:strCache>
                <c:ptCount val="1"/>
                <c:pt idx="0">
                  <c:v>Ausztria</c:v>
                </c:pt>
              </c:strCache>
            </c:strRef>
          </c:tx>
          <c:spPr>
            <a:ln w="44450">
              <a:solidFill>
                <a:srgbClr val="00B0F0"/>
              </a:solidFill>
            </a:ln>
          </c:spPr>
          <c:marker>
            <c:symbol val="none"/>
          </c:marker>
          <c:cat>
            <c:strRef>
              <c:f>vegyes!$C$270:$J$270</c:f>
              <c:strCach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strCache>
            </c:strRef>
          </c:cat>
          <c:val>
            <c:numRef>
              <c:f>vegyes!$C$273:$J$273</c:f>
              <c:numCache>
                <c:formatCode>#,##0.00</c:formatCode>
                <c:ptCount val="8"/>
                <c:pt idx="0">
                  <c:v>2.1481423805370001</c:v>
                </c:pt>
                <c:pt idx="1">
                  <c:v>2.0594570658741058</c:v>
                </c:pt>
                <c:pt idx="2">
                  <c:v>1.9847924662888101</c:v>
                </c:pt>
                <c:pt idx="3">
                  <c:v>2.0008193733848887</c:v>
                </c:pt>
                <c:pt idx="4">
                  <c:v>2.0951233523091783</c:v>
                </c:pt>
                <c:pt idx="5">
                  <c:v>2.0896787611753456</c:v>
                </c:pt>
                <c:pt idx="6">
                  <c:v>2.0289948975459628</c:v>
                </c:pt>
                <c:pt idx="7">
                  <c:v>2.0125272253888631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vegyes!$B$274</c:f>
              <c:strCache>
                <c:ptCount val="1"/>
                <c:pt idx="0">
                  <c:v>Szlovákia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vegyes!$C$270:$J$270</c:f>
              <c:strCach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strCache>
            </c:strRef>
          </c:cat>
          <c:val>
            <c:numRef>
              <c:f>vegyes!$C$274:$J$274</c:f>
              <c:numCache>
                <c:formatCode>#,##0.00</c:formatCode>
                <c:ptCount val="8"/>
                <c:pt idx="0">
                  <c:v>2.9998652602891562</c:v>
                </c:pt>
                <c:pt idx="1">
                  <c:v>2.8964008477914946</c:v>
                </c:pt>
                <c:pt idx="2">
                  <c:v>2.6684027932612127</c:v>
                </c:pt>
                <c:pt idx="3">
                  <c:v>2.5167861873658248</c:v>
                </c:pt>
                <c:pt idx="4">
                  <c:v>2.8574160369536155</c:v>
                </c:pt>
                <c:pt idx="5">
                  <c:v>2.8108445925837748</c:v>
                </c:pt>
                <c:pt idx="6">
                  <c:v>2.7836453353629858</c:v>
                </c:pt>
                <c:pt idx="7">
                  <c:v>2.9826265122664499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955840"/>
        <c:axId val="101969920"/>
      </c:lineChart>
      <c:lineChart>
        <c:grouping val="standard"/>
        <c:varyColors val="0"/>
        <c:ser>
          <c:idx val="4"/>
          <c:order val="4"/>
          <c:tx>
            <c:strRef>
              <c:f>vegyes!$B$275</c:f>
              <c:strCache>
                <c:ptCount val="1"/>
                <c:pt idx="0">
                  <c:v>Lengyelország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vegyes!$C$270:$J$270</c:f>
              <c:strCach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strCache>
            </c:strRef>
          </c:cat>
          <c:val>
            <c:numRef>
              <c:f>vegyes!$C$275:$J$275</c:f>
              <c:numCache>
                <c:formatCode>#,##0.00</c:formatCode>
                <c:ptCount val="8"/>
                <c:pt idx="0">
                  <c:v>8.8374410796415344</c:v>
                </c:pt>
                <c:pt idx="1">
                  <c:v>9.1288795909559735</c:v>
                </c:pt>
                <c:pt idx="2">
                  <c:v>8.3435861351724725</c:v>
                </c:pt>
                <c:pt idx="3">
                  <c:v>8.5946397471705449</c:v>
                </c:pt>
                <c:pt idx="4">
                  <c:v>8.4362549231083079</c:v>
                </c:pt>
                <c:pt idx="5">
                  <c:v>8.343709006825712</c:v>
                </c:pt>
                <c:pt idx="6">
                  <c:v>8.1959408330572714</c:v>
                </c:pt>
                <c:pt idx="7">
                  <c:v>8.502542967856753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973376"/>
        <c:axId val="101971840"/>
      </c:lineChart>
      <c:catAx>
        <c:axId val="101955840"/>
        <c:scaling>
          <c:orientation val="minMax"/>
        </c:scaling>
        <c:delete val="0"/>
        <c:axPos val="b"/>
        <c:majorTickMark val="none"/>
        <c:minorTickMark val="none"/>
        <c:tickLblPos val="nextTo"/>
        <c:crossAx val="101969920"/>
        <c:crosses val="autoZero"/>
        <c:auto val="1"/>
        <c:lblAlgn val="ctr"/>
        <c:lblOffset val="100"/>
        <c:noMultiLvlLbl val="0"/>
      </c:catAx>
      <c:valAx>
        <c:axId val="101969920"/>
        <c:scaling>
          <c:orientation val="minMax"/>
          <c:max val="4.2"/>
          <c:min val="0.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hu-HU"/>
                  <a:t>EURÓ</a:t>
                </a:r>
              </a:p>
            </c:rich>
          </c:tx>
          <c:layout/>
          <c:overlay val="0"/>
        </c:title>
        <c:numFmt formatCode="#,##0.00" sourceLinked="1"/>
        <c:majorTickMark val="none"/>
        <c:minorTickMark val="none"/>
        <c:tickLblPos val="nextTo"/>
        <c:crossAx val="101955840"/>
        <c:crosses val="autoZero"/>
        <c:crossBetween val="between"/>
      </c:valAx>
      <c:valAx>
        <c:axId val="101971840"/>
        <c:scaling>
          <c:orientation val="minMax"/>
          <c:max val="9.5"/>
          <c:min val="0.5"/>
        </c:scaling>
        <c:delete val="0"/>
        <c:axPos val="r"/>
        <c:numFmt formatCode="#,##0.00" sourceLinked="1"/>
        <c:majorTickMark val="out"/>
        <c:minorTickMark val="none"/>
        <c:tickLblPos val="nextTo"/>
        <c:crossAx val="101973376"/>
        <c:crosses val="max"/>
        <c:crossBetween val="between"/>
      </c:valAx>
      <c:catAx>
        <c:axId val="101973376"/>
        <c:scaling>
          <c:orientation val="minMax"/>
        </c:scaling>
        <c:delete val="1"/>
        <c:axPos val="b"/>
        <c:majorTickMark val="out"/>
        <c:minorTickMark val="none"/>
        <c:tickLblPos val="nextTo"/>
        <c:crossAx val="101971840"/>
        <c:crosses val="autoZero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5862" cy="495792"/>
          </a:xfrm>
          <a:prstGeom prst="rect">
            <a:avLst/>
          </a:prstGeom>
          <a:noFill/>
          <a:ln>
            <a:noFill/>
          </a:ln>
        </p:spPr>
        <p:txBody>
          <a:bodyPr anchorCtr="0" anchor="t" bIns="91225" lIns="91225" spcFirstLastPara="1" rIns="91225" wrap="square" tIns="912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51812" y="0"/>
            <a:ext cx="2944341" cy="495792"/>
          </a:xfrm>
          <a:prstGeom prst="rect">
            <a:avLst/>
          </a:prstGeom>
          <a:noFill/>
          <a:ln>
            <a:noFill/>
          </a:ln>
        </p:spPr>
        <p:txBody>
          <a:bodyPr anchorCtr="0" anchor="t" bIns="91225" lIns="91225" spcFirstLastPara="1" rIns="91225" wrap="square" tIns="912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225" lIns="91225" spcFirstLastPara="1" rIns="91225" wrap="square" tIns="912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7765"/>
            <a:ext cx="2945862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91225" lIns="91225" spcFirstLastPara="1" rIns="91225" wrap="square" tIns="912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91225" lIns="91225" spcFirstLastPara="1" rIns="91225" wrap="square" tIns="912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78" name="Google Shape;78;p1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9" name="Google Shape;79;p1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0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170" name="Google Shape;170;p10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1" name="Google Shape;171;p10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1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180" name="Google Shape;180;p11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1" name="Google Shape;181;p11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2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189" name="Google Shape;189;p12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0" name="Google Shape;190;p12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3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198" name="Google Shape;198;p13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9" name="Google Shape;199;p13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4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209" name="Google Shape;209;p14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0" name="Google Shape;210;p14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5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218" name="Google Shape;218;p15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9" name="Google Shape;219;p15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6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228" name="Google Shape;228;p16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9" name="Google Shape;229;p16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7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237" name="Google Shape;237;p17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8" name="Google Shape;238;p17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8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246" name="Google Shape;246;p18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7" name="Google Shape;247;p18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9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255" name="Google Shape;255;p19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6" name="Google Shape;256;p19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110" name="Google Shape;110;p4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" name="Google Shape;111;p4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119" name="Google Shape;119;p5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130" name="Google Shape;130;p6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1" name="Google Shape;131;p6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139" name="Google Shape;139;p7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" name="Google Shape;140;p7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8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151" name="Google Shape;151;p8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2" name="Google Shape;152;p8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9:notes"/>
          <p:cNvSpPr txBox="1"/>
          <p:nvPr>
            <p:ph idx="12" type="sldNum"/>
          </p:nvPr>
        </p:nvSpPr>
        <p:spPr>
          <a:xfrm>
            <a:off x="3851812" y="9427765"/>
            <a:ext cx="2944341" cy="497333"/>
          </a:xfrm>
          <a:prstGeom prst="rect">
            <a:avLst/>
          </a:prstGeom>
          <a:noFill/>
          <a:ln>
            <a:noFill/>
          </a:ln>
        </p:spPr>
        <p:txBody>
          <a:bodyPr anchorCtr="0" anchor="b" bIns="47750" lIns="95525" spcFirstLastPara="1" rIns="95525" wrap="square" tIns="477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5"/>
              <a:buFont typeface="Arial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160" name="Google Shape;160;p9:notes"/>
          <p:cNvSpPr/>
          <p:nvPr>
            <p:ph idx="2" type="sldImg"/>
          </p:nvPr>
        </p:nvSpPr>
        <p:spPr>
          <a:xfrm>
            <a:off x="766763" y="744538"/>
            <a:ext cx="5264150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1" name="Google Shape;161;p9:notes"/>
          <p:cNvSpPr txBox="1"/>
          <p:nvPr>
            <p:ph idx="1" type="body"/>
          </p:nvPr>
        </p:nvSpPr>
        <p:spPr>
          <a:xfrm>
            <a:off x="679463" y="4714653"/>
            <a:ext cx="5438748" cy="446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7750" lIns="95525" spcFirstLastPara="1" rIns="95525" wrap="square" tIns="47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JEC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1"/>
          <p:cNvSpPr txBox="1"/>
          <p:nvPr>
            <p:ph type="title"/>
          </p:nvPr>
        </p:nvSpPr>
        <p:spPr>
          <a:xfrm>
            <a:off x="336550" y="741362"/>
            <a:ext cx="10020300" cy="1071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8" name="Google Shape;18;p21"/>
          <p:cNvSpPr txBox="1"/>
          <p:nvPr>
            <p:ph idx="1" type="body"/>
          </p:nvPr>
        </p:nvSpPr>
        <p:spPr>
          <a:xfrm>
            <a:off x="336550" y="2008188"/>
            <a:ext cx="10020300" cy="45989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●"/>
              <a:defRPr b="1" sz="32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406400" lvl="1" marL="914400" algn="l">
              <a:lnSpc>
                <a:spcPct val="100000"/>
              </a:lnSpc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●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81000" lvl="2" marL="1371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17500" lvl="3" marL="18288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17500" lvl="4" marL="22860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17500" lvl="5" marL="27432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17500" lvl="6" marL="32004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17500" lvl="7" marL="3657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Google Shape;19;p21"/>
          <p:cNvSpPr txBox="1"/>
          <p:nvPr>
            <p:ph idx="12" type="sldNum"/>
          </p:nvPr>
        </p:nvSpPr>
        <p:spPr>
          <a:xfrm>
            <a:off x="758825" y="7151688"/>
            <a:ext cx="2495549" cy="182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_WITH_CAPTION_TEXT" type="picTx">
  <p:cSld name="PICTURE_WITH_CAPTION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0"/>
          <p:cNvSpPr txBox="1"/>
          <p:nvPr>
            <p:ph type="title"/>
          </p:nvPr>
        </p:nvSpPr>
        <p:spPr>
          <a:xfrm>
            <a:off x="2095500" y="5292725"/>
            <a:ext cx="6416675" cy="6254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b="1" sz="2000"/>
            </a:lvl1pPr>
            <a:lvl2pPr lvl="1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/>
            </a:lvl2pPr>
            <a:lvl3pPr lvl="2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30"/>
          <p:cNvSpPr/>
          <p:nvPr>
            <p:ph idx="2" type="pic"/>
          </p:nvPr>
        </p:nvSpPr>
        <p:spPr>
          <a:xfrm>
            <a:off x="2095500" y="676275"/>
            <a:ext cx="6416675" cy="4535488"/>
          </a:xfrm>
          <a:prstGeom prst="rect">
            <a:avLst/>
          </a:prstGeom>
          <a:noFill/>
          <a:ln>
            <a:noFill/>
          </a:ln>
        </p:spPr>
      </p:sp>
      <p:sp>
        <p:nvSpPr>
          <p:cNvPr id="59" name="Google Shape;59;p30"/>
          <p:cNvSpPr txBox="1"/>
          <p:nvPr>
            <p:ph idx="1" type="body"/>
          </p:nvPr>
        </p:nvSpPr>
        <p:spPr>
          <a:xfrm>
            <a:off x="2095500" y="5918200"/>
            <a:ext cx="6416675" cy="887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rebuchet MS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rebuchet MS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Trebuchet MS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Trebuchet MS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Trebuchet MS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Trebuchet MS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Trebuchet MS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Trebuchet MS"/>
              <a:buNone/>
              <a:defRPr sz="900"/>
            </a:lvl9pPr>
          </a:lstStyle>
          <a:p/>
        </p:txBody>
      </p:sp>
      <p:sp>
        <p:nvSpPr>
          <p:cNvPr id="60" name="Google Shape;60;p30"/>
          <p:cNvSpPr txBox="1"/>
          <p:nvPr>
            <p:ph idx="12" type="sldNum"/>
          </p:nvPr>
        </p:nvSpPr>
        <p:spPr>
          <a:xfrm>
            <a:off x="758825" y="7151688"/>
            <a:ext cx="2495549" cy="182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_TEXT" type="vertTx">
  <p:cSld name="VERTICAL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1"/>
          <p:cNvSpPr txBox="1"/>
          <p:nvPr>
            <p:ph type="title"/>
          </p:nvPr>
        </p:nvSpPr>
        <p:spPr>
          <a:xfrm>
            <a:off x="336550" y="741362"/>
            <a:ext cx="10020300" cy="1071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3" name="Google Shape;63;p31"/>
          <p:cNvSpPr txBox="1"/>
          <p:nvPr>
            <p:ph idx="1" type="body"/>
          </p:nvPr>
        </p:nvSpPr>
        <p:spPr>
          <a:xfrm rot="5400000">
            <a:off x="3047206" y="-702468"/>
            <a:ext cx="4598987" cy="1002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●"/>
              <a:defRPr b="1" sz="32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406400" lvl="1" marL="914400" algn="l">
              <a:lnSpc>
                <a:spcPct val="100000"/>
              </a:lnSpc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●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81000" lvl="2" marL="1371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17500" lvl="3" marL="18288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17500" lvl="4" marL="22860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17500" lvl="5" marL="27432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17500" lvl="6" marL="32004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17500" lvl="7" marL="3657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4" name="Google Shape;64;p31"/>
          <p:cNvSpPr txBox="1"/>
          <p:nvPr>
            <p:ph idx="12" type="sldNum"/>
          </p:nvPr>
        </p:nvSpPr>
        <p:spPr>
          <a:xfrm>
            <a:off x="758825" y="7151688"/>
            <a:ext cx="2495549" cy="182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_TITLE_AND_VERTICAL_TEXT" type="vertTitleAndTx">
  <p:cSld name="VERTICAL_TITLE_AND_VERTICAL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2"/>
          <p:cNvSpPr txBox="1"/>
          <p:nvPr>
            <p:ph type="title"/>
          </p:nvPr>
        </p:nvSpPr>
        <p:spPr>
          <a:xfrm rot="5400000">
            <a:off x="6171406" y="2421731"/>
            <a:ext cx="5865811" cy="2505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7" name="Google Shape;67;p32"/>
          <p:cNvSpPr txBox="1"/>
          <p:nvPr>
            <p:ph idx="1" type="body"/>
          </p:nvPr>
        </p:nvSpPr>
        <p:spPr>
          <a:xfrm rot="5400000">
            <a:off x="1085056" y="-7143"/>
            <a:ext cx="5865811" cy="73628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●"/>
              <a:defRPr b="1" sz="32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406400" lvl="1" marL="914400" algn="l">
              <a:lnSpc>
                <a:spcPct val="100000"/>
              </a:lnSpc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●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81000" lvl="2" marL="1371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17500" lvl="3" marL="18288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17500" lvl="4" marL="22860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17500" lvl="5" marL="27432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17500" lvl="6" marL="32004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17500" lvl="7" marL="3657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8" name="Google Shape;68;p32"/>
          <p:cNvSpPr txBox="1"/>
          <p:nvPr>
            <p:ph idx="12" type="sldNum"/>
          </p:nvPr>
        </p:nvSpPr>
        <p:spPr>
          <a:xfrm>
            <a:off x="758825" y="7151688"/>
            <a:ext cx="2495549" cy="182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_OBJECTS" type="fourObj">
  <p:cSld name="FOUR_OBJECTS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3"/>
          <p:cNvSpPr txBox="1"/>
          <p:nvPr>
            <p:ph type="title"/>
          </p:nvPr>
        </p:nvSpPr>
        <p:spPr>
          <a:xfrm>
            <a:off x="336550" y="741362"/>
            <a:ext cx="10020300" cy="1071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1" name="Google Shape;71;p33"/>
          <p:cNvSpPr txBox="1"/>
          <p:nvPr>
            <p:ph idx="1" type="body"/>
          </p:nvPr>
        </p:nvSpPr>
        <p:spPr>
          <a:xfrm>
            <a:off x="336550" y="2008188"/>
            <a:ext cx="4933949" cy="222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●"/>
              <a:defRPr b="1" sz="32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406400" lvl="1" marL="914400" algn="l">
              <a:lnSpc>
                <a:spcPct val="100000"/>
              </a:lnSpc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●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81000" lvl="2" marL="1371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17500" lvl="3" marL="18288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17500" lvl="4" marL="22860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17500" lvl="5" marL="27432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17500" lvl="6" marL="32004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17500" lvl="7" marL="3657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2" name="Google Shape;72;p33"/>
          <p:cNvSpPr txBox="1"/>
          <p:nvPr>
            <p:ph idx="2" type="body"/>
          </p:nvPr>
        </p:nvSpPr>
        <p:spPr>
          <a:xfrm>
            <a:off x="5422900" y="2008188"/>
            <a:ext cx="4933949" cy="222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●"/>
              <a:defRPr b="1" sz="32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406400" lvl="1" marL="914400" algn="l">
              <a:lnSpc>
                <a:spcPct val="100000"/>
              </a:lnSpc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●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81000" lvl="2" marL="1371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17500" lvl="3" marL="18288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17500" lvl="4" marL="22860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17500" lvl="5" marL="27432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17500" lvl="6" marL="32004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17500" lvl="7" marL="3657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3" name="Google Shape;73;p33"/>
          <p:cNvSpPr txBox="1"/>
          <p:nvPr>
            <p:ph idx="3" type="body"/>
          </p:nvPr>
        </p:nvSpPr>
        <p:spPr>
          <a:xfrm>
            <a:off x="336550" y="4383087"/>
            <a:ext cx="4933949" cy="22240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●"/>
              <a:defRPr b="1" sz="32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406400" lvl="1" marL="914400" algn="l">
              <a:lnSpc>
                <a:spcPct val="100000"/>
              </a:lnSpc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●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81000" lvl="2" marL="1371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17500" lvl="3" marL="18288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17500" lvl="4" marL="22860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17500" lvl="5" marL="27432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17500" lvl="6" marL="32004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17500" lvl="7" marL="3657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4" name="Google Shape;74;p33"/>
          <p:cNvSpPr txBox="1"/>
          <p:nvPr>
            <p:ph idx="4" type="body"/>
          </p:nvPr>
        </p:nvSpPr>
        <p:spPr>
          <a:xfrm>
            <a:off x="5422900" y="4383087"/>
            <a:ext cx="4933949" cy="22240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●"/>
              <a:defRPr b="1" sz="32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406400" lvl="1" marL="914400" algn="l">
              <a:lnSpc>
                <a:spcPct val="100000"/>
              </a:lnSpc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●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81000" lvl="2" marL="1371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17500" lvl="3" marL="18288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17500" lvl="4" marL="22860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17500" lvl="5" marL="27432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17500" lvl="6" marL="32004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17500" lvl="7" marL="3657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5" name="Google Shape;75;p33"/>
          <p:cNvSpPr txBox="1"/>
          <p:nvPr>
            <p:ph idx="12" type="sldNum"/>
          </p:nvPr>
        </p:nvSpPr>
        <p:spPr>
          <a:xfrm>
            <a:off x="758825" y="7151688"/>
            <a:ext cx="2495549" cy="182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JECT_ONLY" type="objOnly">
  <p:cSld name="OBJECT_ONL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2"/>
          <p:cNvSpPr txBox="1"/>
          <p:nvPr>
            <p:ph idx="1" type="body"/>
          </p:nvPr>
        </p:nvSpPr>
        <p:spPr>
          <a:xfrm>
            <a:off x="336550" y="741362"/>
            <a:ext cx="10020300" cy="586581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●"/>
              <a:defRPr b="1" sz="32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406400" lvl="1" marL="914400" algn="l">
              <a:lnSpc>
                <a:spcPct val="100000"/>
              </a:lnSpc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●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81000" lvl="2" marL="1371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17500" lvl="3" marL="18288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17500" lvl="4" marL="22860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17500" lvl="5" marL="27432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17500" lvl="6" marL="32004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17500" lvl="7" marL="3657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2" name="Google Shape;22;p22"/>
          <p:cNvSpPr txBox="1"/>
          <p:nvPr>
            <p:ph idx="12" type="sldNum"/>
          </p:nvPr>
        </p:nvSpPr>
        <p:spPr>
          <a:xfrm>
            <a:off x="758825" y="7151688"/>
            <a:ext cx="2495549" cy="182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1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382125" y="6916738"/>
            <a:ext cx="974724" cy="374649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23"/>
          <p:cNvSpPr/>
          <p:nvPr/>
        </p:nvSpPr>
        <p:spPr>
          <a:xfrm>
            <a:off x="3175" y="319087"/>
            <a:ext cx="10353675" cy="5889624"/>
          </a:xfrm>
          <a:prstGeom prst="rect">
            <a:avLst/>
          </a:prstGeom>
          <a:solidFill>
            <a:srgbClr val="2EAFA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23"/>
          <p:cNvSpPr/>
          <p:nvPr/>
        </p:nvSpPr>
        <p:spPr>
          <a:xfrm>
            <a:off x="336550" y="0"/>
            <a:ext cx="188913" cy="990599"/>
          </a:xfrm>
          <a:custGeom>
            <a:rect b="b" l="l" r="r" t="t"/>
            <a:pathLst>
              <a:path extrusionOk="0" h="666" w="120">
                <a:moveTo>
                  <a:pt x="120" y="581"/>
                </a:moveTo>
                <a:lnTo>
                  <a:pt x="120" y="0"/>
                </a:lnTo>
                <a:lnTo>
                  <a:pt x="0" y="0"/>
                </a:lnTo>
                <a:lnTo>
                  <a:pt x="0" y="666"/>
                </a:lnTo>
                <a:lnTo>
                  <a:pt x="120" y="581"/>
                </a:lnTo>
                <a:close/>
              </a:path>
            </a:pathLst>
          </a:custGeom>
          <a:solidFill>
            <a:srgbClr val="EC1C3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23"/>
          <p:cNvSpPr/>
          <p:nvPr/>
        </p:nvSpPr>
        <p:spPr>
          <a:xfrm>
            <a:off x="336550" y="5546725"/>
            <a:ext cx="188913" cy="2014538"/>
          </a:xfrm>
          <a:custGeom>
            <a:rect b="b" l="l" r="r" t="t"/>
            <a:pathLst>
              <a:path extrusionOk="0" h="1354" w="120">
                <a:moveTo>
                  <a:pt x="120" y="0"/>
                </a:moveTo>
                <a:lnTo>
                  <a:pt x="120" y="1354"/>
                </a:lnTo>
                <a:lnTo>
                  <a:pt x="0" y="1354"/>
                </a:lnTo>
                <a:lnTo>
                  <a:pt x="0" y="85"/>
                </a:lnTo>
                <a:lnTo>
                  <a:pt x="120" y="0"/>
                </a:lnTo>
                <a:close/>
              </a:path>
            </a:pathLst>
          </a:custGeom>
          <a:solidFill>
            <a:srgbClr val="EC1C3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23"/>
          <p:cNvSpPr/>
          <p:nvPr/>
        </p:nvSpPr>
        <p:spPr>
          <a:xfrm>
            <a:off x="336550" y="1520825"/>
            <a:ext cx="9705975" cy="5794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Trebuchet MS"/>
              <a:buNone/>
            </a:pPr>
            <a:r>
              <a:rPr b="1" i="0" lang="hu-HU" sz="2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BEMUTATKOZÁS</a:t>
            </a:r>
            <a:endParaRPr/>
          </a:p>
        </p:txBody>
      </p:sp>
      <p:sp>
        <p:nvSpPr>
          <p:cNvPr id="29" name="Google Shape;29;p23"/>
          <p:cNvSpPr/>
          <p:nvPr/>
        </p:nvSpPr>
        <p:spPr>
          <a:xfrm>
            <a:off x="336550" y="2100263"/>
            <a:ext cx="9705975" cy="3038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Téma – a bemutató alcíme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Alkalom – Ügyfél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SZERZŐ / SZERZŐK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2010. Január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_HEADER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4"/>
          <p:cNvSpPr txBox="1"/>
          <p:nvPr>
            <p:ph type="title"/>
          </p:nvPr>
        </p:nvSpPr>
        <p:spPr>
          <a:xfrm>
            <a:off x="844550" y="4859337"/>
            <a:ext cx="9090024" cy="15017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b="1" sz="4000" cap="small"/>
            </a:lvl1pPr>
            <a:lvl2pPr lvl="1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/>
            </a:lvl2pPr>
            <a:lvl3pPr lvl="2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4"/>
          <p:cNvSpPr txBox="1"/>
          <p:nvPr>
            <p:ph idx="1" type="body"/>
          </p:nvPr>
        </p:nvSpPr>
        <p:spPr>
          <a:xfrm>
            <a:off x="844550" y="3205163"/>
            <a:ext cx="9090024" cy="16541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Trebuchet MS"/>
              <a:buNone/>
              <a:defRPr sz="20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rebuchet MS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rebuchet MS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rebuchet MS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rebuchet MS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rebuchet MS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rebuchet MS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rebuchet MS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rebuchet MS"/>
              <a:buNone/>
              <a:defRPr sz="1400"/>
            </a:lvl9pPr>
          </a:lstStyle>
          <a:p/>
        </p:txBody>
      </p:sp>
      <p:sp>
        <p:nvSpPr>
          <p:cNvPr id="33" name="Google Shape;33;p24"/>
          <p:cNvSpPr txBox="1"/>
          <p:nvPr>
            <p:ph idx="12" type="sldNum"/>
          </p:nvPr>
        </p:nvSpPr>
        <p:spPr>
          <a:xfrm>
            <a:off x="758825" y="7151688"/>
            <a:ext cx="2495549" cy="182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_OBJECTS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5"/>
          <p:cNvSpPr txBox="1"/>
          <p:nvPr>
            <p:ph type="title"/>
          </p:nvPr>
        </p:nvSpPr>
        <p:spPr>
          <a:xfrm>
            <a:off x="336550" y="741362"/>
            <a:ext cx="10020300" cy="1071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36" name="Google Shape;36;p25"/>
          <p:cNvSpPr txBox="1"/>
          <p:nvPr>
            <p:ph idx="1" type="body"/>
          </p:nvPr>
        </p:nvSpPr>
        <p:spPr>
          <a:xfrm>
            <a:off x="336550" y="2008188"/>
            <a:ext cx="4933949" cy="45989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9pPr>
          </a:lstStyle>
          <a:p/>
        </p:txBody>
      </p:sp>
      <p:sp>
        <p:nvSpPr>
          <p:cNvPr id="37" name="Google Shape;37;p25"/>
          <p:cNvSpPr txBox="1"/>
          <p:nvPr>
            <p:ph idx="2" type="body"/>
          </p:nvPr>
        </p:nvSpPr>
        <p:spPr>
          <a:xfrm>
            <a:off x="5422900" y="2008188"/>
            <a:ext cx="4933949" cy="45989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9pPr>
          </a:lstStyle>
          <a:p/>
        </p:txBody>
      </p:sp>
      <p:sp>
        <p:nvSpPr>
          <p:cNvPr id="38" name="Google Shape;38;p25"/>
          <p:cNvSpPr txBox="1"/>
          <p:nvPr>
            <p:ph idx="12" type="sldNum"/>
          </p:nvPr>
        </p:nvSpPr>
        <p:spPr>
          <a:xfrm>
            <a:off x="758825" y="7151688"/>
            <a:ext cx="2495549" cy="182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_OBJECTS_WITH_TEXT" type="twoTxTwoObj">
  <p:cSld name="TWO_OBJECTS_WITH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6"/>
          <p:cNvSpPr txBox="1"/>
          <p:nvPr>
            <p:ph type="title"/>
          </p:nvPr>
        </p:nvSpPr>
        <p:spPr>
          <a:xfrm>
            <a:off x="534987" y="303212"/>
            <a:ext cx="9623424" cy="1260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/>
            </a:lvl1pPr>
            <a:lvl2pPr lvl="1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/>
            </a:lvl2pPr>
            <a:lvl3pPr lvl="2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6"/>
          <p:cNvSpPr txBox="1"/>
          <p:nvPr>
            <p:ph idx="1" type="body"/>
          </p:nvPr>
        </p:nvSpPr>
        <p:spPr>
          <a:xfrm>
            <a:off x="534987" y="1692275"/>
            <a:ext cx="4724400" cy="7048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rebuchet MS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Trebuchet MS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rebuchet MS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rebuchet MS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rebuchet MS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rebuchet MS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rebuchet MS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rebuchet MS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rebuchet MS"/>
              <a:buNone/>
              <a:defRPr b="1" sz="1600"/>
            </a:lvl9pPr>
          </a:lstStyle>
          <a:p/>
        </p:txBody>
      </p:sp>
      <p:sp>
        <p:nvSpPr>
          <p:cNvPr id="42" name="Google Shape;42;p26"/>
          <p:cNvSpPr txBox="1"/>
          <p:nvPr>
            <p:ph idx="2" type="body"/>
          </p:nvPr>
        </p:nvSpPr>
        <p:spPr>
          <a:xfrm>
            <a:off x="534987" y="2397125"/>
            <a:ext cx="4724400" cy="43576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9pPr>
          </a:lstStyle>
          <a:p/>
        </p:txBody>
      </p:sp>
      <p:sp>
        <p:nvSpPr>
          <p:cNvPr id="43" name="Google Shape;43;p26"/>
          <p:cNvSpPr txBox="1"/>
          <p:nvPr>
            <p:ph idx="3" type="body"/>
          </p:nvPr>
        </p:nvSpPr>
        <p:spPr>
          <a:xfrm>
            <a:off x="5432425" y="1692275"/>
            <a:ext cx="4725987" cy="7048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rebuchet MS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Trebuchet MS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rebuchet MS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rebuchet MS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rebuchet MS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rebuchet MS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rebuchet MS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rebuchet MS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rebuchet MS"/>
              <a:buNone/>
              <a:defRPr b="1" sz="1600"/>
            </a:lvl9pPr>
          </a:lstStyle>
          <a:p/>
        </p:txBody>
      </p:sp>
      <p:sp>
        <p:nvSpPr>
          <p:cNvPr id="44" name="Google Shape;44;p26"/>
          <p:cNvSpPr txBox="1"/>
          <p:nvPr>
            <p:ph idx="4" type="body"/>
          </p:nvPr>
        </p:nvSpPr>
        <p:spPr>
          <a:xfrm>
            <a:off x="5432425" y="2397125"/>
            <a:ext cx="4725987" cy="43576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9pPr>
          </a:lstStyle>
          <a:p/>
        </p:txBody>
      </p:sp>
      <p:sp>
        <p:nvSpPr>
          <p:cNvPr id="45" name="Google Shape;45;p26"/>
          <p:cNvSpPr txBox="1"/>
          <p:nvPr>
            <p:ph idx="12" type="sldNum"/>
          </p:nvPr>
        </p:nvSpPr>
        <p:spPr>
          <a:xfrm>
            <a:off x="758825" y="7151688"/>
            <a:ext cx="2495549" cy="182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7"/>
          <p:cNvSpPr txBox="1"/>
          <p:nvPr>
            <p:ph type="title"/>
          </p:nvPr>
        </p:nvSpPr>
        <p:spPr>
          <a:xfrm>
            <a:off x="336550" y="741362"/>
            <a:ext cx="10020300" cy="1071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8" name="Google Shape;48;p27"/>
          <p:cNvSpPr txBox="1"/>
          <p:nvPr>
            <p:ph idx="12" type="sldNum"/>
          </p:nvPr>
        </p:nvSpPr>
        <p:spPr>
          <a:xfrm>
            <a:off x="758825" y="7151688"/>
            <a:ext cx="2495549" cy="182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8"/>
          <p:cNvSpPr txBox="1"/>
          <p:nvPr>
            <p:ph idx="12" type="sldNum"/>
          </p:nvPr>
        </p:nvSpPr>
        <p:spPr>
          <a:xfrm>
            <a:off x="758825" y="7151688"/>
            <a:ext cx="2495549" cy="182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JECT_WITH_CAPTION_TEXT" type="objTx">
  <p:cSld name="OBJECT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9"/>
          <p:cNvSpPr txBox="1"/>
          <p:nvPr>
            <p:ph type="title"/>
          </p:nvPr>
        </p:nvSpPr>
        <p:spPr>
          <a:xfrm>
            <a:off x="534987" y="301625"/>
            <a:ext cx="3517899" cy="12811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b="1" sz="2000"/>
            </a:lvl1pPr>
            <a:lvl2pPr lvl="1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/>
            </a:lvl2pPr>
            <a:lvl3pPr lvl="2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9"/>
          <p:cNvSpPr txBox="1"/>
          <p:nvPr>
            <p:ph idx="1" type="body"/>
          </p:nvPr>
        </p:nvSpPr>
        <p:spPr>
          <a:xfrm>
            <a:off x="4181475" y="301625"/>
            <a:ext cx="5976938" cy="64531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9pPr>
          </a:lstStyle>
          <a:p/>
        </p:txBody>
      </p:sp>
      <p:sp>
        <p:nvSpPr>
          <p:cNvPr id="54" name="Google Shape;54;p29"/>
          <p:cNvSpPr txBox="1"/>
          <p:nvPr>
            <p:ph idx="2" type="body"/>
          </p:nvPr>
        </p:nvSpPr>
        <p:spPr>
          <a:xfrm>
            <a:off x="534987" y="1582737"/>
            <a:ext cx="3517899" cy="517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rebuchet MS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rebuchet MS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Trebuchet MS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Trebuchet MS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Trebuchet MS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Trebuchet MS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Trebuchet MS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Trebuchet MS"/>
              <a:buNone/>
              <a:defRPr sz="900"/>
            </a:lvl9pPr>
          </a:lstStyle>
          <a:p/>
        </p:txBody>
      </p:sp>
      <p:sp>
        <p:nvSpPr>
          <p:cNvPr id="55" name="Google Shape;55;p29"/>
          <p:cNvSpPr txBox="1"/>
          <p:nvPr>
            <p:ph idx="12" type="sldNum"/>
          </p:nvPr>
        </p:nvSpPr>
        <p:spPr>
          <a:xfrm>
            <a:off x="758825" y="7151688"/>
            <a:ext cx="2495549" cy="182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/>
          <p:nvPr/>
        </p:nvSpPr>
        <p:spPr>
          <a:xfrm>
            <a:off x="336550" y="0"/>
            <a:ext cx="188913" cy="611187"/>
          </a:xfrm>
          <a:custGeom>
            <a:rect b="b" l="l" r="r" t="t"/>
            <a:pathLst>
              <a:path extrusionOk="0" h="411" w="120">
                <a:moveTo>
                  <a:pt x="120" y="328"/>
                </a:moveTo>
                <a:lnTo>
                  <a:pt x="120" y="0"/>
                </a:lnTo>
                <a:lnTo>
                  <a:pt x="0" y="0"/>
                </a:lnTo>
                <a:lnTo>
                  <a:pt x="0" y="411"/>
                </a:lnTo>
                <a:lnTo>
                  <a:pt x="120" y="328"/>
                </a:lnTo>
                <a:close/>
              </a:path>
            </a:pathLst>
          </a:custGeom>
          <a:solidFill>
            <a:srgbClr val="ED1A3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0"/>
          <p:cNvSpPr/>
          <p:nvPr/>
        </p:nvSpPr>
        <p:spPr>
          <a:xfrm>
            <a:off x="336550" y="6881813"/>
            <a:ext cx="188913" cy="679449"/>
          </a:xfrm>
          <a:custGeom>
            <a:rect b="b" l="l" r="r" t="t"/>
            <a:pathLst>
              <a:path extrusionOk="0" h="456" w="120">
                <a:moveTo>
                  <a:pt x="0" y="85"/>
                </a:moveTo>
                <a:lnTo>
                  <a:pt x="0" y="456"/>
                </a:lnTo>
                <a:lnTo>
                  <a:pt x="120" y="456"/>
                </a:lnTo>
                <a:lnTo>
                  <a:pt x="120" y="0"/>
                </a:lnTo>
                <a:lnTo>
                  <a:pt x="0" y="85"/>
                </a:lnTo>
                <a:close/>
              </a:path>
            </a:pathLst>
          </a:custGeom>
          <a:solidFill>
            <a:srgbClr val="ED1A3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0"/>
          <p:cNvSpPr txBox="1"/>
          <p:nvPr>
            <p:ph type="title"/>
          </p:nvPr>
        </p:nvSpPr>
        <p:spPr>
          <a:xfrm>
            <a:off x="336550" y="741362"/>
            <a:ext cx="10020300" cy="1071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Trebuchet MS"/>
              <a:buNone/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3" name="Google Shape;13;p20"/>
          <p:cNvSpPr txBox="1"/>
          <p:nvPr>
            <p:ph idx="1" type="body"/>
          </p:nvPr>
        </p:nvSpPr>
        <p:spPr>
          <a:xfrm>
            <a:off x="336550" y="2008188"/>
            <a:ext cx="10020300" cy="45989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●"/>
              <a:defRPr b="1" i="0" sz="32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pic>
        <p:nvPicPr>
          <p:cNvPr id="14" name="Google Shape;14;p2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217025" y="6945313"/>
            <a:ext cx="1139824" cy="4127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0"/>
          <p:cNvSpPr txBox="1"/>
          <p:nvPr>
            <p:ph idx="12" type="sldNum"/>
          </p:nvPr>
        </p:nvSpPr>
        <p:spPr>
          <a:xfrm>
            <a:off x="758825" y="7151688"/>
            <a:ext cx="2495549" cy="182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1000"/>
              <a:buFont typeface="Trebuchet MS"/>
              <a:buNone/>
              <a:defRPr b="0" i="0" sz="10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Relationship Id="rId4" Type="http://schemas.openxmlformats.org/officeDocument/2006/relationships/chart" Target="../charts/chart4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g"/><Relationship Id="rId4" Type="http://schemas.openxmlformats.org/officeDocument/2006/relationships/chart" Target="../charts/chart5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jpg"/><Relationship Id="rId4" Type="http://schemas.openxmlformats.org/officeDocument/2006/relationships/chart" Target="../charts/chart6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Relationship Id="rId4" Type="http://schemas.openxmlformats.org/officeDocument/2006/relationships/chart" Target="../charts/chart1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Relationship Id="rId4" Type="http://schemas.openxmlformats.org/officeDocument/2006/relationships/chart" Target="../charts/chart2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"/>
          <p:cNvSpPr/>
          <p:nvPr/>
        </p:nvSpPr>
        <p:spPr>
          <a:xfrm>
            <a:off x="0" y="4776787"/>
            <a:ext cx="10347325" cy="1933574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"/>
          <p:cNvSpPr/>
          <p:nvPr/>
        </p:nvSpPr>
        <p:spPr>
          <a:xfrm>
            <a:off x="0" y="565150"/>
            <a:ext cx="10347325" cy="4211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"/>
          <p:cNvSpPr txBox="1"/>
          <p:nvPr>
            <p:ph idx="12" type="sldNum"/>
          </p:nvPr>
        </p:nvSpPr>
        <p:spPr>
          <a:xfrm>
            <a:off x="758825" y="7151688"/>
            <a:ext cx="2495549" cy="182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250"/>
              <a:buFont typeface="Trebuchet MS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84" name="Google Shape;84;p1"/>
          <p:cNvSpPr/>
          <p:nvPr/>
        </p:nvSpPr>
        <p:spPr>
          <a:xfrm>
            <a:off x="336550" y="5546725"/>
            <a:ext cx="188913" cy="2014538"/>
          </a:xfrm>
          <a:custGeom>
            <a:rect b="b" l="l" r="r" t="t"/>
            <a:pathLst>
              <a:path extrusionOk="0" h="1354" w="120">
                <a:moveTo>
                  <a:pt x="120" y="0"/>
                </a:moveTo>
                <a:lnTo>
                  <a:pt x="120" y="1354"/>
                </a:lnTo>
                <a:lnTo>
                  <a:pt x="0" y="1354"/>
                </a:lnTo>
                <a:lnTo>
                  <a:pt x="0" y="85"/>
                </a:lnTo>
                <a:lnTo>
                  <a:pt x="120" y="0"/>
                </a:lnTo>
                <a:close/>
              </a:path>
            </a:pathLst>
          </a:custGeom>
          <a:solidFill>
            <a:srgbClr val="EC1C3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336550" y="0"/>
            <a:ext cx="188913" cy="990599"/>
          </a:xfrm>
          <a:custGeom>
            <a:rect b="b" l="l" r="r" t="t"/>
            <a:pathLst>
              <a:path extrusionOk="0" h="666" w="120">
                <a:moveTo>
                  <a:pt x="120" y="581"/>
                </a:moveTo>
                <a:lnTo>
                  <a:pt x="120" y="0"/>
                </a:lnTo>
                <a:lnTo>
                  <a:pt x="0" y="0"/>
                </a:lnTo>
                <a:lnTo>
                  <a:pt x="0" y="666"/>
                </a:lnTo>
                <a:lnTo>
                  <a:pt x="120" y="581"/>
                </a:lnTo>
                <a:close/>
              </a:path>
            </a:pathLst>
          </a:custGeom>
          <a:solidFill>
            <a:srgbClr val="EC1C3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769937" y="6035675"/>
            <a:ext cx="9220200" cy="6746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Trebuchet MS"/>
              <a:buNone/>
            </a:pPr>
            <a:r>
              <a:rPr b="1" i="1" lang="hu-HU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…</a:t>
            </a:r>
            <a:endParaRPr/>
          </a:p>
        </p:txBody>
      </p:sp>
      <p:sp>
        <p:nvSpPr>
          <p:cNvPr id="87" name="Google Shape;87;p1"/>
          <p:cNvSpPr/>
          <p:nvPr/>
        </p:nvSpPr>
        <p:spPr>
          <a:xfrm>
            <a:off x="758825" y="5138737"/>
            <a:ext cx="9220200" cy="116363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Trebuchet MS"/>
              <a:buNone/>
            </a:pPr>
            <a:r>
              <a:rPr b="1" i="0" lang="hu-HU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INGATLANADÓ – HOGY IS NINCS?</a:t>
            </a:r>
            <a:endParaRPr b="1" i="0" sz="3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Trebuchet MS"/>
              <a:buNone/>
            </a:pPr>
            <a:r>
              <a:rPr b="1" i="0" lang="hu-HU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MAISZ EUFIM szeminárium 2015.április 24.</a:t>
            </a:r>
            <a:endParaRPr b="1" i="0" sz="2800" u="none" cap="none" strike="noStrik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0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9. MI A HELYZET A KERESKEDELMI INGATLANOKKAL? </a:t>
            </a:r>
            <a:endParaRPr b="1" i="0" sz="2400" u="none" cap="small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74" name="Google Shape;17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79478">
            <a:off x="8541544" y="338931"/>
            <a:ext cx="1638300" cy="1636711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0"/>
          <p:cNvSpPr/>
          <p:nvPr/>
        </p:nvSpPr>
        <p:spPr>
          <a:xfrm>
            <a:off x="774700" y="1704975"/>
            <a:ext cx="8715374" cy="64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85763" lvl="1" marL="9032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graphicFrame>
        <p:nvGraphicFramePr>
          <p:cNvPr id="176" name="Google Shape;176;p10"/>
          <p:cNvGraphicFramePr/>
          <p:nvPr/>
        </p:nvGraphicFramePr>
        <p:xfrm>
          <a:off x="522164" y="1590675"/>
          <a:ext cx="8838530" cy="5511527"/>
        </p:xfrm>
        <a:graphic>
          <a:graphicData uri="http://schemas.openxmlformats.org/drawingml/2006/chart">
            <c:chart r:id="rId4"/>
          </a:graphicData>
        </a:graphic>
      </p:graphicFrame>
      <p:sp>
        <p:nvSpPr>
          <p:cNvPr id="177" name="Google Shape;177;p10"/>
          <p:cNvSpPr/>
          <p:nvPr/>
        </p:nvSpPr>
        <p:spPr>
          <a:xfrm>
            <a:off x="8731076" y="2196455"/>
            <a:ext cx="1848787" cy="1032476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AC12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b="1" i="0" lang="hu-HU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AZ ORSZÁGOSAN BESZEDETT TELJES ADÓTÖMEGRE VETÍTVE</a:t>
            </a:r>
            <a:endParaRPr b="1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1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10. ÉRTÉKRE/MEGTÉRÜLÉSRE GYAKOROLT HATÁS</a:t>
            </a:r>
            <a:endParaRPr b="1" i="0" sz="2400" u="none" cap="small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84" name="Google Shape;184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79478">
            <a:off x="8541544" y="338931"/>
            <a:ext cx="1638300" cy="1636711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11"/>
          <p:cNvSpPr/>
          <p:nvPr/>
        </p:nvSpPr>
        <p:spPr>
          <a:xfrm>
            <a:off x="774700" y="1704975"/>
            <a:ext cx="8715374" cy="64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85763" lvl="1" marL="9032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graphicFrame>
        <p:nvGraphicFramePr>
          <p:cNvPr id="186" name="Google Shape;186;p11"/>
          <p:cNvGraphicFramePr/>
          <p:nvPr/>
        </p:nvGraphicFramePr>
        <p:xfrm>
          <a:off x="522164" y="1704975"/>
          <a:ext cx="8839934" cy="5457874"/>
        </p:xfrm>
        <a:graphic>
          <a:graphicData uri="http://schemas.openxmlformats.org/drawingml/2006/chart">
            <c:chart r:id="rId4"/>
          </a:graphicData>
        </a:graphic>
      </p:graphicFrame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2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11. ÉPÍTMÉNY ÉS TELEKADÓ TRENDEK</a:t>
            </a:r>
            <a:endParaRPr b="1" i="0" sz="2400" u="none" cap="small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93" name="Google Shape;193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79478">
            <a:off x="8541544" y="338931"/>
            <a:ext cx="1638300" cy="1636711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12"/>
          <p:cNvSpPr/>
          <p:nvPr/>
        </p:nvSpPr>
        <p:spPr>
          <a:xfrm>
            <a:off x="774700" y="1704975"/>
            <a:ext cx="8715374" cy="64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85763" lvl="1" marL="9032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sp>
        <p:nvSpPr>
          <p:cNvPr id="195" name="Google Shape;195;p12"/>
          <p:cNvSpPr/>
          <p:nvPr/>
        </p:nvSpPr>
        <p:spPr>
          <a:xfrm>
            <a:off x="774700" y="1620391"/>
            <a:ext cx="8715374" cy="51845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95275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EGYRE TÖBB ÖNKORMÁNYZAT VETI KI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 JOGSZABÁLY ÁLTAL ENGEDÉLYEZETT MAXIMÁLIS ADÓMÉRTÉK FOLYAMATOSAN NÖVEKSZIK (INDEXÁLÓDIK ÉS AZ ALAPÉRTÉK IS NÉHA NŐ)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AZ ÖNKORMÁNYZATOK EGYRE INKÁBB A MAXIMUM MÉRTÉK FELÉ TOLJÁK A HELYI RENDELETBEN MEGHATÁROZOTT ADÓT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 HELYI KEDVEZMÉNYEK MÉRTÉKÉT FOLYAMATOSAN SZŰKÍTIK (PL. HELYBEN LAKÓK KEDVEZMÉNYE, TÁVVEZETÉK ALATTI TELKEK STB.)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AZ ÖNKORMÁNYZATI KOMMUNIKÁCIÓ ÉS FILOZÓFIA EGYRE INKÁBB „ELHISZI” ÉS KOMMUNIKÁLJA, HOGY EZ EGY KÖNNYEDÉN KIFIZETHETŐ TEHER</a:t>
            </a:r>
            <a:endParaRPr/>
          </a:p>
          <a:p>
            <a:pPr indent="-28575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8575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3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12. MENNYIRE TERHELI A GAZDASÁGOT?</a:t>
            </a:r>
            <a:endParaRPr b="1" i="0" sz="2400" u="none" cap="small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02" name="Google Shape;202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79478">
            <a:off x="8541544" y="338931"/>
            <a:ext cx="1638300" cy="1636711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13"/>
          <p:cNvSpPr/>
          <p:nvPr/>
        </p:nvSpPr>
        <p:spPr>
          <a:xfrm>
            <a:off x="774700" y="1704975"/>
            <a:ext cx="8715374" cy="64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85763" lvl="1" marL="9032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graphicFrame>
        <p:nvGraphicFramePr>
          <p:cNvPr id="204" name="Google Shape;204;p13"/>
          <p:cNvGraphicFramePr/>
          <p:nvPr/>
        </p:nvGraphicFramePr>
        <p:xfrm>
          <a:off x="522164" y="1626231"/>
          <a:ext cx="8838530" cy="5502324"/>
        </p:xfrm>
        <a:graphic>
          <a:graphicData uri="http://schemas.openxmlformats.org/drawingml/2006/chart">
            <c:chart r:id="rId4"/>
          </a:graphicData>
        </a:graphic>
      </p:graphicFrame>
      <p:sp>
        <p:nvSpPr>
          <p:cNvPr id="205" name="Google Shape;205;p13"/>
          <p:cNvSpPr/>
          <p:nvPr/>
        </p:nvSpPr>
        <p:spPr>
          <a:xfrm>
            <a:off x="5132387" y="2124447"/>
            <a:ext cx="2446561" cy="432048"/>
          </a:xfrm>
          <a:prstGeom prst="homePlate">
            <a:avLst>
              <a:gd fmla="val 50000" name="adj"/>
            </a:avLst>
          </a:prstGeom>
          <a:solidFill>
            <a:srgbClr val="F8A1AF"/>
          </a:solidFill>
          <a:ln cap="flat" cmpd="sng" w="25400">
            <a:solidFill>
              <a:srgbClr val="AC12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856"/>
              <a:buFont typeface="Arial"/>
              <a:buChar char="●"/>
            </a:pPr>
            <a:r>
              <a:rPr b="1" i="0" lang="hu-HU" sz="1400" u="none" cap="small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Lengyelország a jobboldali tengelyen</a:t>
            </a:r>
            <a:endParaRPr/>
          </a:p>
        </p:txBody>
      </p:sp>
      <p:sp>
        <p:nvSpPr>
          <p:cNvPr id="206" name="Google Shape;206;p13"/>
          <p:cNvSpPr/>
          <p:nvPr/>
        </p:nvSpPr>
        <p:spPr>
          <a:xfrm>
            <a:off x="4698628" y="733425"/>
            <a:ext cx="4139952" cy="5040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95275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400"/>
              <a:buFont typeface="Trebuchet MS"/>
              <a:buNone/>
            </a:pPr>
            <a:r>
              <a:t/>
            </a:r>
            <a:endParaRPr b="1" i="0" sz="14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978"/>
              <a:buFont typeface="Arial"/>
              <a:buChar char="●"/>
            </a:pPr>
            <a:r>
              <a:rPr b="1" i="0" lang="hu-HU" sz="1600" u="none" cap="small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Lengyelország a jobboldali tengelyen</a:t>
            </a:r>
            <a:endParaRPr/>
          </a:p>
          <a:p>
            <a:pPr indent="-293511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978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4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13. AKKOR MOST LESZ INGATLANADÓ  VAGY NEM?</a:t>
            </a:r>
            <a:endParaRPr b="1" i="0" sz="2400" u="none" cap="small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13" name="Google Shape;21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79478">
            <a:off x="8541544" y="338931"/>
            <a:ext cx="1638300" cy="1636711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14"/>
          <p:cNvSpPr/>
          <p:nvPr/>
        </p:nvSpPr>
        <p:spPr>
          <a:xfrm>
            <a:off x="774700" y="1704975"/>
            <a:ext cx="8715374" cy="64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85763" lvl="1" marL="9032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sp>
        <p:nvSpPr>
          <p:cNvPr id="215" name="Google Shape;215;p14"/>
          <p:cNvSpPr/>
          <p:nvPr/>
        </p:nvSpPr>
        <p:spPr>
          <a:xfrm>
            <a:off x="774700" y="1620391"/>
            <a:ext cx="8715374" cy="51845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95275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2200"/>
              <a:buFont typeface="Arial"/>
              <a:buChar char="●"/>
            </a:pPr>
            <a:r>
              <a:rPr b="1" i="0" lang="hu-HU" sz="36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AKI TUDJA KÉREM JELENTKEZZEN!</a:t>
            </a:r>
            <a:endParaRPr b="1" i="0" sz="36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5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14. MIÉRT JÓ AZ ÁLLAMNAK AZ INGATLANADÓ? </a:t>
            </a:r>
            <a:endParaRPr b="1" i="0" sz="2400" u="none" cap="small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22" name="Google Shape;22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79478">
            <a:off x="8541544" y="338931"/>
            <a:ext cx="1638300" cy="1636711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15"/>
          <p:cNvSpPr/>
          <p:nvPr/>
        </p:nvSpPr>
        <p:spPr>
          <a:xfrm>
            <a:off x="774700" y="1704975"/>
            <a:ext cx="8715374" cy="64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85763" lvl="1" marL="9032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sp>
        <p:nvSpPr>
          <p:cNvPr id="224" name="Google Shape;224;p15"/>
          <p:cNvSpPr/>
          <p:nvPr/>
        </p:nvSpPr>
        <p:spPr>
          <a:xfrm rot="-2888639">
            <a:off x="8864981" y="2630149"/>
            <a:ext cx="1726481" cy="64611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AC12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hu-HU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VITAALAP !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15"/>
          <p:cNvSpPr/>
          <p:nvPr/>
        </p:nvSpPr>
        <p:spPr>
          <a:xfrm>
            <a:off x="774700" y="1620391"/>
            <a:ext cx="8715374" cy="51845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95275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CSÖKKENTI A HOZAMOKAT – NÖVELI AZ ÁLLAMPAPÍR KERESLETET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NÖVELI A KÖZPONTI ADÓBEVÉTELEKET …. AKÁR HELYI ADÓK ROVÁSÁRA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VÁRHATÓAN KEVÉSBÉ LESZ KRITIKUS AZ EU EGY VAGYONI TÍPUSÚ ADÓVAL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AZ INGATLAN/LAKÁSTULAJDONLÁST VONZEREJÉT CSÖKKENTHETI – A BÉRLAKÁSOKÉT NÖVELHETI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POLITIKAILAG JÓL HANGZIK, HOGY A BÉRLAKÁS-ARÁNY NÖVELÉSE JAVÍTJA A TÁRSADALMI MOBILITÁST 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 BÉRLAKÁS TULAJDONLÁS CSAK NAGYBEFEKTETŐI CSOPORTOK SZÁMÁRA LESZ PROFITÁBILIS – „CÉLZOTT” BEFEKTETŐI KÖRÖK MOTIVÁLHATÓK A LEHETŐSÉGEK KIBONTAKOZTATÁSÁVAL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AZ ADÓZÁSI KÖRBE VONT INGATLANPIACON SOKKAL ERŐSEBB ÁLLAMI KONTROLL ÉPÍTHETŐ KI (KÖZPONTI NYILVÁNTARTÁS)</a:t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8575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6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15. MIRŐL NEM BESZÉLTÜNK? </a:t>
            </a:r>
            <a:endParaRPr b="1" i="0" sz="2400" u="none" cap="small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32" name="Google Shape;23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79478">
            <a:off x="8541544" y="338931"/>
            <a:ext cx="1638300" cy="1636711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16"/>
          <p:cNvSpPr/>
          <p:nvPr/>
        </p:nvSpPr>
        <p:spPr>
          <a:xfrm>
            <a:off x="774700" y="1704975"/>
            <a:ext cx="8715374" cy="64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85763" lvl="1" marL="9032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sp>
        <p:nvSpPr>
          <p:cNvPr id="234" name="Google Shape;234;p16"/>
          <p:cNvSpPr/>
          <p:nvPr/>
        </p:nvSpPr>
        <p:spPr>
          <a:xfrm>
            <a:off x="774700" y="1116335"/>
            <a:ext cx="8715374" cy="46085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95275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MENNYI IS AZ ANNYI?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EGY 20 MILLIÓ FORINT ÉRTÉKŰ (PL. 60 M2-ES) HELYISÉG (PL. ÜZLET) INGATLANADÓJA AZ EREDETI JOGSZABÁLY SZERINT ÉVI 50.000 FT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UGYANERRE AZ INGATLANRA, HA AZ ÉPÍTMÉNYADÓ LEHET AKÁR 109.000 FT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AZ ÖSSZES INGATLAN-TÍPUSÚ ADÓ 159.000 FT/ÉV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10%-OS MEGTÉRÜLÉS MELLETT A KÉT ADÓNEM KB. 8%-AL CSÖKKENTI AZ INGATLAN ÉRTÉKÉT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LAKÁSOK ESETÉN JÓVAL NAGYOBB LEHET AZ ÉRTÉKCSÖKKENTŐ HATÁS A JÓVAL ALACSONYABB MEGTÉRÜLÉSEK MIATT</a:t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7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16. TALÁN „NEM ESZIK OLYAN FORRÓN…”</a:t>
            </a:r>
            <a:endParaRPr b="1" i="0" sz="2400" u="none" cap="small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41" name="Google Shape;241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79478">
            <a:off x="8541544" y="338931"/>
            <a:ext cx="1638300" cy="1636711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p17"/>
          <p:cNvSpPr/>
          <p:nvPr/>
        </p:nvSpPr>
        <p:spPr>
          <a:xfrm>
            <a:off x="774700" y="1704975"/>
            <a:ext cx="8715374" cy="64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85763" lvl="1" marL="9032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sp>
        <p:nvSpPr>
          <p:cNvPr id="243" name="Google Shape;243;p17"/>
          <p:cNvSpPr/>
          <p:nvPr/>
        </p:nvSpPr>
        <p:spPr>
          <a:xfrm>
            <a:off x="774700" y="1116335"/>
            <a:ext cx="8715374" cy="56886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95275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KÉTSZERES ADÓZTATÁS TILALMA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INTRANSZPARENS TRANZAKCIÓS KÖRNYEZET NEM SEGÍTI AZ ÉRTÉKALAPÚ ADÓZÁST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VOLATILIS INGATLANPIACON AZ ÉRTÉKALAPÚ ADÓZÁS NEHÉZKES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 KÖZPONTOSÍTOTT INGATLANADÓZÁS KOMOLY INFRASTRUKTÚRÁT, NYILVÁNTARTÁST IGÉNYEL</a:t>
            </a:r>
            <a:endParaRPr/>
          </a:p>
          <a:p>
            <a:pPr indent="-28575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733"/>
              <a:buFont typeface="Arial"/>
              <a:buChar char="●"/>
            </a:pPr>
            <a:r>
              <a:rPr b="1" i="0" lang="hu-HU" sz="1200" u="sng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PERSZE MINDEGYIK TÉTEL CÁFOLHATÓ: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733"/>
              <a:buFont typeface="Arial"/>
              <a:buChar char="●"/>
            </a:pPr>
            <a:r>
              <a:rPr b="1" i="0" lang="hu-HU" sz="12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EXTRA ADÓKÉNT BEVEZETHETŐ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733"/>
              <a:buFont typeface="Arial"/>
              <a:buChar char="●"/>
            </a:pPr>
            <a:r>
              <a:rPr b="1" i="0" lang="hu-HU" sz="12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NORMATÍV ÉRTÉKSÁVOK ÁTLAGOLHATÓAK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733"/>
              <a:buFont typeface="Arial"/>
              <a:buChar char="●"/>
            </a:pPr>
            <a:r>
              <a:rPr b="1" i="0" lang="hu-HU" sz="12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 VOLATILITÁST EGY INFLÁCIÓS FAKTORRAL LEKEZELIK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733"/>
              <a:buFont typeface="Arial"/>
              <a:buChar char="●"/>
            </a:pPr>
            <a:r>
              <a:rPr b="1" i="0" lang="hu-HU" sz="12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 MŰKÖDTETÉST A HELYI ÖNKORMÁNYZATOKRA TERHELIK</a:t>
            </a:r>
            <a:endParaRPr/>
          </a:p>
          <a:p>
            <a:pPr indent="-28575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8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17. VAN-E KONKLÚZIÓ? </a:t>
            </a:r>
            <a:endParaRPr b="1" i="0" sz="2400" u="none" cap="small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50" name="Google Shape;250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79478">
            <a:off x="8541544" y="338931"/>
            <a:ext cx="1638300" cy="1636711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p18"/>
          <p:cNvSpPr/>
          <p:nvPr/>
        </p:nvSpPr>
        <p:spPr>
          <a:xfrm>
            <a:off x="774700" y="1704975"/>
            <a:ext cx="8715374" cy="64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85763" lvl="1" marL="9032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sp>
        <p:nvSpPr>
          <p:cNvPr id="252" name="Google Shape;252;p18"/>
          <p:cNvSpPr/>
          <p:nvPr/>
        </p:nvSpPr>
        <p:spPr>
          <a:xfrm>
            <a:off x="774700" y="1116335"/>
            <a:ext cx="8715374" cy="46085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95275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222"/>
              <a:buFont typeface="Arial"/>
              <a:buChar char="●"/>
            </a:pPr>
            <a:r>
              <a:rPr b="1" i="0" lang="hu-HU" sz="2000" u="sng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VAN</a:t>
            </a:r>
            <a:endParaRPr/>
          </a:p>
          <a:p>
            <a:pPr indent="-277989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222"/>
              <a:buFont typeface="Arial"/>
              <a:buNone/>
            </a:pPr>
            <a:r>
              <a:t/>
            </a:r>
            <a:endParaRPr b="1" i="0" sz="2000" u="sng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222"/>
              <a:buFont typeface="Arial"/>
              <a:buChar char="●"/>
            </a:pPr>
            <a:r>
              <a:rPr b="1" i="0" lang="hu-HU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ALAKÍTSUK KI ÉS TARTSUK NAPRAKÉSZEN AZ ÁLLÁSPONTUNKAT AZ INGATLANADÓVAL KAPCSOLATBAN, HOGY AZONNAL KIFEJTHESSÜK, HA ÚJBÓL FELMERÜL A KORMÁNYZATI SZÁNDÉK</a:t>
            </a:r>
            <a:endParaRPr b="1" i="0" sz="20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8575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9"/>
          <p:cNvSpPr/>
          <p:nvPr/>
        </p:nvSpPr>
        <p:spPr>
          <a:xfrm>
            <a:off x="0" y="422275"/>
            <a:ext cx="10347325" cy="6288087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19"/>
          <p:cNvSpPr txBox="1"/>
          <p:nvPr>
            <p:ph idx="12" type="sldNum"/>
          </p:nvPr>
        </p:nvSpPr>
        <p:spPr>
          <a:xfrm>
            <a:off x="758825" y="7151688"/>
            <a:ext cx="2495549" cy="182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A3B"/>
              </a:buClr>
              <a:buSzPts val="250"/>
              <a:buFont typeface="Trebuchet MS"/>
              <a:buNone/>
            </a:pPr>
            <a:r>
              <a:rPr lang="hu-HU"/>
              <a:t> </a:t>
            </a:r>
            <a:endParaRPr/>
          </a:p>
        </p:txBody>
      </p:sp>
      <p:sp>
        <p:nvSpPr>
          <p:cNvPr id="260" name="Google Shape;260;p19"/>
          <p:cNvSpPr/>
          <p:nvPr/>
        </p:nvSpPr>
        <p:spPr>
          <a:xfrm>
            <a:off x="336550" y="5546725"/>
            <a:ext cx="188913" cy="2014538"/>
          </a:xfrm>
          <a:custGeom>
            <a:rect b="b" l="l" r="r" t="t"/>
            <a:pathLst>
              <a:path extrusionOk="0" h="1354" w="120">
                <a:moveTo>
                  <a:pt x="120" y="0"/>
                </a:moveTo>
                <a:lnTo>
                  <a:pt x="120" y="1354"/>
                </a:lnTo>
                <a:lnTo>
                  <a:pt x="0" y="1354"/>
                </a:lnTo>
                <a:lnTo>
                  <a:pt x="0" y="85"/>
                </a:lnTo>
                <a:lnTo>
                  <a:pt x="120" y="0"/>
                </a:lnTo>
                <a:close/>
              </a:path>
            </a:pathLst>
          </a:custGeom>
          <a:solidFill>
            <a:srgbClr val="EC1C3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19"/>
          <p:cNvSpPr/>
          <p:nvPr/>
        </p:nvSpPr>
        <p:spPr>
          <a:xfrm>
            <a:off x="584200" y="1708928"/>
            <a:ext cx="9148763" cy="123507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Trebuchet MS"/>
              <a:buNone/>
            </a:pPr>
            <a:r>
              <a:rPr b="1" i="0" lang="hu-HU" sz="5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KÖSZÖNÖM A FIGYELMET!</a:t>
            </a:r>
            <a:endParaRPr/>
          </a:p>
        </p:txBody>
      </p:sp>
      <p:sp>
        <p:nvSpPr>
          <p:cNvPr id="262" name="Google Shape;262;p19"/>
          <p:cNvSpPr/>
          <p:nvPr/>
        </p:nvSpPr>
        <p:spPr>
          <a:xfrm>
            <a:off x="336550" y="0"/>
            <a:ext cx="188913" cy="990599"/>
          </a:xfrm>
          <a:custGeom>
            <a:rect b="b" l="l" r="r" t="t"/>
            <a:pathLst>
              <a:path extrusionOk="0" h="666" w="120">
                <a:moveTo>
                  <a:pt x="120" y="581"/>
                </a:moveTo>
                <a:lnTo>
                  <a:pt x="120" y="0"/>
                </a:lnTo>
                <a:lnTo>
                  <a:pt x="0" y="0"/>
                </a:lnTo>
                <a:lnTo>
                  <a:pt x="0" y="666"/>
                </a:lnTo>
                <a:lnTo>
                  <a:pt x="120" y="581"/>
                </a:lnTo>
                <a:close/>
              </a:path>
            </a:pathLst>
          </a:custGeom>
          <a:solidFill>
            <a:srgbClr val="EC1C3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19"/>
          <p:cNvSpPr txBox="1"/>
          <p:nvPr/>
        </p:nvSpPr>
        <p:spPr>
          <a:xfrm>
            <a:off x="1346171" y="3098721"/>
            <a:ext cx="6572296" cy="353943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Trebuchet MS"/>
              <a:buNone/>
            </a:pPr>
            <a:r>
              <a:rPr b="1" i="0" lang="hu-HU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Trebuchet MS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 Rábai György, MRICS 		</a:t>
            </a:r>
            <a:r>
              <a:rPr b="0" i="0" lang="hu-HU" sz="1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BDO Magyarország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Trebuchet MS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 Ügyvezető igazgató, partner		</a:t>
            </a:r>
            <a:r>
              <a:rPr b="0" i="0" lang="hu-HU" sz="1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Hotel és ingatlan Szolgáltató Kft.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Trebuchet MS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 Ingatlan Tanácsadás		</a:t>
            </a:r>
            <a:r>
              <a:rPr b="0" i="0" lang="hu-HU" sz="1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1103 Budapest, Kőér utca 2/a.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Trebuchet MS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 gyorgy.rabai@bdo.hu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Trebuchet MS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 Mobil: +36 30 644 8078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64" name="Google Shape;26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86370" y="3423441"/>
            <a:ext cx="1260000" cy="4842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1. INGATLANADÓ – MI AZ APROPÓ? </a:t>
            </a:r>
            <a:endParaRPr b="1" i="0" sz="2400" u="none" cap="small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94" name="Google Shape;9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79478">
            <a:off x="8541544" y="338931"/>
            <a:ext cx="1638300" cy="1636711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2"/>
          <p:cNvSpPr/>
          <p:nvPr/>
        </p:nvSpPr>
        <p:spPr>
          <a:xfrm>
            <a:off x="774700" y="1704975"/>
            <a:ext cx="8715374" cy="64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85763" lvl="1" marL="9032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sp>
        <p:nvSpPr>
          <p:cNvPr id="96" name="Google Shape;96;p2"/>
          <p:cNvSpPr/>
          <p:nvPr/>
        </p:nvSpPr>
        <p:spPr>
          <a:xfrm>
            <a:off x="774700" y="1476375"/>
            <a:ext cx="8715374" cy="38164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95275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ILYEN NINCS DE MÉGIS VAN?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A HELYI ÖNKORMÁNYZATOK FINANSZÍROZÁSI GONDJAI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ÚJ ADÓNEMEK ÉS TERHEK GYAKRAN „PILLANATOK ALATT” BEVEZETÉSRE KERÜLNEK – BÁRMIKOR „DERÜLT ÉGBŐL…”</a:t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NAPJAINKBAN JELLEMZŐ A HOSSZÚ TÁVÚ „KÉNYSZERTARTÁS”, AHOL NINCS BEVÉTEL AZ INGATLANON – KOCKÁZATOS LENNE EGY ÚJ ADÓFAJTA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EGYEBEK</a:t>
            </a:r>
            <a:endParaRPr/>
          </a:p>
          <a:p>
            <a:pPr indent="-28575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7" name="Google Shape;97;p2"/>
          <p:cNvSpPr/>
          <p:nvPr/>
        </p:nvSpPr>
        <p:spPr>
          <a:xfrm>
            <a:off x="3258468" y="5286033"/>
            <a:ext cx="3960440" cy="159094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AC12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hu-HU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KÖZPONTI INGATLANADÓ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hu-HU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HELYI ÉPÍTMÉNYADÓ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hu-HU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HELYI TELEKADÓ</a:t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2. INGATLANADÓ 1.0  - 2010. JANUÁR</a:t>
            </a:r>
            <a:endParaRPr b="1" i="0" sz="2400" u="none" cap="small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04" name="Google Shape;10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79478">
            <a:off x="8541544" y="338931"/>
            <a:ext cx="1638300" cy="1636711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3"/>
          <p:cNvSpPr/>
          <p:nvPr/>
        </p:nvSpPr>
        <p:spPr>
          <a:xfrm>
            <a:off x="774700" y="1704975"/>
            <a:ext cx="8715374" cy="64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85763" lvl="1" marL="9032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sp>
        <p:nvSpPr>
          <p:cNvPr id="106" name="Google Shape;106;p3"/>
          <p:cNvSpPr/>
          <p:nvPr/>
        </p:nvSpPr>
        <p:spPr>
          <a:xfrm>
            <a:off x="763743" y="1980431"/>
            <a:ext cx="8715374" cy="3168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95275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SÁVOS:</a:t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1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- 30 MILLIÓ FT PIACI ÉRTÉKIG 	 	0,25%</a:t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- 30-50 MILLIÓ FT PIACI ÉRTÉKIG 	0,35%</a:t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- 50 MILLIÓ FT PIACI ÉRTÉKTŐL 	0,50%</a:t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TERVEZETT 2010. ÉVI BEVÉTEL : 30 MILLIÁRD FORINT</a:t>
            </a:r>
            <a:endParaRPr/>
          </a:p>
          <a:p>
            <a:pPr indent="-28575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ÖSSZEHASONLÍTÁSUL: </a:t>
            </a:r>
            <a:endParaRPr/>
          </a:p>
          <a:p>
            <a:pPr indent="0" lvl="1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	A 2010. ÉVI TELEK ÉS ÉPÍTMÉNYADÓ BEVÉTEL:  72 MILLIÁRD FORINT</a:t>
            </a:r>
            <a:endParaRPr/>
          </a:p>
          <a:p>
            <a:pPr indent="-28575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767724" y="5148783"/>
            <a:ext cx="8722349" cy="1944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22A49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rgbClr val="E22A49"/>
                </a:solidFill>
                <a:latin typeface="Trebuchet MS"/>
                <a:ea typeface="Trebuchet MS"/>
                <a:cs typeface="Trebuchet MS"/>
                <a:sym typeface="Trebuchet MS"/>
              </a:rPr>
              <a:t>2010. JANUÁR 1-N HATÁLYBA LÉPETT.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2A49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rgbClr val="E22A49"/>
                </a:solidFill>
                <a:latin typeface="Trebuchet MS"/>
                <a:ea typeface="Trebuchet MS"/>
                <a:cs typeface="Trebuchet MS"/>
                <a:sym typeface="Trebuchet MS"/>
              </a:rPr>
              <a:t>Ugyanabban a hónapban az alkotmánybíróság megsemmisítette.</a:t>
            </a:r>
            <a:endParaRPr b="1" i="0" sz="2400" u="none" cap="small" strike="noStrike">
              <a:solidFill>
                <a:srgbClr val="E22A4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2A49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rgbClr val="E22A49"/>
                </a:solidFill>
                <a:latin typeface="Trebuchet MS"/>
                <a:ea typeface="Trebuchet MS"/>
                <a:cs typeface="Trebuchet MS"/>
                <a:sym typeface="Trebuchet MS"/>
              </a:rPr>
              <a:t>MIÉRT IS? A forgalmi érték ellenőrzésének és a bizonyítás terhének igazságossági problematikája miatt.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2A49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rgbClr val="E22A49"/>
                </a:solidFill>
                <a:latin typeface="Trebuchet MS"/>
                <a:ea typeface="Trebuchet MS"/>
                <a:cs typeface="Trebuchet MS"/>
                <a:sym typeface="Trebuchet MS"/>
              </a:rPr>
              <a:t>AZAZ MAGÁT AZ ADÓTÍPUST NEM VITATTÁK!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1" i="0" sz="2400" u="none" cap="small" strike="noStrike">
              <a:solidFill>
                <a:srgbClr val="E22A49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3. HOL VANNAK A KORMÁNYZATI ÉRVEK? - 1  </a:t>
            </a:r>
            <a:endParaRPr b="1" i="0" sz="2400" u="none" cap="small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14" name="Google Shape;11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79478">
            <a:off x="8541544" y="338931"/>
            <a:ext cx="1638300" cy="1636711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4"/>
          <p:cNvSpPr/>
          <p:nvPr/>
        </p:nvSpPr>
        <p:spPr>
          <a:xfrm>
            <a:off x="774700" y="1704975"/>
            <a:ext cx="8715374" cy="64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85763" lvl="1" marL="9032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sp>
        <p:nvSpPr>
          <p:cNvPr id="116" name="Google Shape;116;p4"/>
          <p:cNvSpPr/>
          <p:nvPr/>
        </p:nvSpPr>
        <p:spPr>
          <a:xfrm>
            <a:off x="774700" y="1620391"/>
            <a:ext cx="8715374" cy="38164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95275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sng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HATÉKONYSÁG </a:t>
            </a:r>
            <a:endParaRPr b="1" i="0" sz="1800" u="sng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(+) ORSZÁGOK KÖZÖTT NEM MOZGATHATÓ, NEHEZEN ELREJTHETŐ.</a:t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(+) AZ EGYÉB BEFEKTETÉSEKHEZ KÉPEST JELENLEG KEDVEZŐEN ADÓZIK</a:t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(+) AZ INGATLANADÓ TORZÍTÓ HATÁSA (AZ ADÓRENDSZER JELENLEGI ÁLLAPOTÁBAN) KISEBB, MINT A  MUNKÁT TERHELŐ ADÓKÉ, BEVEZETÉSE LEHETŐVÉ TESZI AZOK CSÖKKENTÉSÉT.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(+) AZ INGATLANADÓ TORZÍTÓ HATÁSA KISEBB, MINT EGYES MÁS ADÓKÉ – A MUNKÁT TERHELŐ ADÓKON KÍVÜL IS (PÉLDÁUL FORGALMI JELLEGŰ ILLETÉKEK).</a:t>
            </a:r>
            <a:endParaRPr/>
          </a:p>
          <a:p>
            <a:pPr indent="-28575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4. HOL VANNAK A KORMÁNYZATI ÉRVEK? - 2 </a:t>
            </a:r>
            <a:endParaRPr b="1" i="0" sz="2400" u="none" cap="small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23" name="Google Shape;12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79478">
            <a:off x="8541544" y="338931"/>
            <a:ext cx="1638300" cy="1636711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5"/>
          <p:cNvSpPr/>
          <p:nvPr/>
        </p:nvSpPr>
        <p:spPr>
          <a:xfrm>
            <a:off x="774700" y="1704975"/>
            <a:ext cx="8715374" cy="64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85763" lvl="1" marL="9032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sp>
        <p:nvSpPr>
          <p:cNvPr id="125" name="Google Shape;125;p5"/>
          <p:cNvSpPr/>
          <p:nvPr/>
        </p:nvSpPr>
        <p:spPr>
          <a:xfrm>
            <a:off x="774700" y="2412479"/>
            <a:ext cx="8715374" cy="38164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95275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sng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MÉLTÁNYOSSÁG</a:t>
            </a:r>
            <a:endParaRPr b="1" i="0" sz="1800" u="sng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(+) AZ INGATLANVAGYON A BEVALLOTT JÖVEDELEM MELLETT A GAZDASÁGI TELJESÍTŐKÉPESSÉG INFORMATÍV MÉRŐSZÁMA. (AZ INGATLANADÓ A JÖVEDELEMADÓ HELYETT TERHELI AZOKAT, AKIKNEK FEKETE JÖVEDELMÜK VAN.)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(–) AZ INGATLANADÓ TERHELI AZOKAT, AKIKNEK JÖVEDELMÜK NINCS, CSAK INGATLANJUK.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(–) EGY EGYKULCSOS INGATLANADÓ ÚJRAELOSZTÁSI HATÁSA SZERINT REGRESSZÍV.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(–) A 2009-BEN ELFOGADOTT (ÉS AZ ALKOTMÁNYBÍRÓSÁG ÁLTAL MEGSEMMISÍTETT) TÖRVÉNYBEN AZ ELSŐ INGATLANRA JUTÓ ADÓKÖTELEZETTSÉG NEM FOLYTONOS FÜGGVÉNYE AZ ADÓALAPNAK.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6" name="Google Shape;126;p5"/>
          <p:cNvSpPr/>
          <p:nvPr/>
        </p:nvSpPr>
        <p:spPr>
          <a:xfrm>
            <a:off x="8731076" y="4523991"/>
            <a:ext cx="1848787" cy="1032476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AC12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b="1" i="0" lang="hu-HU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KISJÖVEDELMŰEK KÖZÖTT IS MAGAS A SAJÁT LAKÁS-TULAJDON ARÁNYA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b="1" i="0" lang="hu-HU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AZ ALSÓ 20%-BAN 85%!</a:t>
            </a:r>
            <a:endParaRPr b="1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5"/>
          <p:cNvSpPr/>
          <p:nvPr/>
        </p:nvSpPr>
        <p:spPr>
          <a:xfrm>
            <a:off x="8731076" y="5556467"/>
            <a:ext cx="1848787" cy="1032476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AC12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b="1" i="0" lang="hu-HU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AZ ADÓ NEM SÁVOS HANEM ÉRTÉKHATÁRT ÁTLÉPVE A TELJES ÉRTÉKRE VONATKOZIK</a:t>
            </a:r>
            <a:r>
              <a:rPr b="1" i="0" lang="hu-HU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!</a:t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6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5. HOL VANNAK A KORMÁNYZATI ÉRVEK? - 3 </a:t>
            </a:r>
            <a:endParaRPr b="1" i="0" sz="2400" u="none" cap="small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34" name="Google Shape;1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79478">
            <a:off x="8541544" y="338931"/>
            <a:ext cx="1638300" cy="1636711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6"/>
          <p:cNvSpPr/>
          <p:nvPr/>
        </p:nvSpPr>
        <p:spPr>
          <a:xfrm>
            <a:off x="774700" y="1704975"/>
            <a:ext cx="8715374" cy="64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85763" lvl="1" marL="9032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sp>
        <p:nvSpPr>
          <p:cNvPr id="136" name="Google Shape;136;p6"/>
          <p:cNvSpPr/>
          <p:nvPr/>
        </p:nvSpPr>
        <p:spPr>
          <a:xfrm>
            <a:off x="774700" y="972319"/>
            <a:ext cx="8715374" cy="38164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95275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sng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EGYÉB 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(–) AZ INGATLANBECSLÉS ÉS AZ ESETLEGES JOGVITÁK KÖLTSÉGEI MAGASAK LEHETNEK.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(–) A 2009. ÉVI INGATLANADÓ-VÁLTOZAT NEM EGYSZERŰSÍTI A HELYI INGATLANADÓK RENDSZERÉT.</a:t>
            </a:r>
            <a:endParaRPr/>
          </a:p>
          <a:p>
            <a:pPr indent="-355600" lvl="0" marL="355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ts val="1100"/>
              <a:buFont typeface="Arial"/>
              <a:buChar char="●"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(–) AZ INGATLANADÓ A FOGYASZTÁSI ÉS JÖVEDELEMADÓKNÁL NÉPSZERŰTLENEBB ADÓFAJTA.</a:t>
            </a:r>
            <a:endParaRPr b="1" i="0" sz="1800" u="none" cap="none" strike="noStrike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6. HELYI BEVÉTEL A NEM LÉTEZŐ INGATLANADÓBÓL</a:t>
            </a:r>
            <a:endParaRPr b="1" i="0" sz="2400" u="none" cap="small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43" name="Google Shape;14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79478">
            <a:off x="8541544" y="338931"/>
            <a:ext cx="1638300" cy="1636711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7"/>
          <p:cNvSpPr/>
          <p:nvPr/>
        </p:nvSpPr>
        <p:spPr>
          <a:xfrm>
            <a:off x="774700" y="1704975"/>
            <a:ext cx="8715374" cy="64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85763" lvl="1" marL="9032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graphicFrame>
        <p:nvGraphicFramePr>
          <p:cNvPr id="145" name="Google Shape;145;p7"/>
          <p:cNvGraphicFramePr/>
          <p:nvPr/>
        </p:nvGraphicFramePr>
        <p:xfrm>
          <a:off x="666180" y="1704975"/>
          <a:ext cx="8694514" cy="5316015"/>
        </p:xfrm>
        <a:graphic>
          <a:graphicData uri="http://schemas.openxmlformats.org/drawingml/2006/chart">
            <c:chart r:id="rId4"/>
          </a:graphicData>
        </a:graphic>
      </p:graphicFrame>
      <p:grpSp>
        <p:nvGrpSpPr>
          <p:cNvPr id="146" name="Google Shape;146;p7"/>
          <p:cNvGrpSpPr/>
          <p:nvPr/>
        </p:nvGrpSpPr>
        <p:grpSpPr>
          <a:xfrm>
            <a:off x="8387581" y="5221919"/>
            <a:ext cx="2011857" cy="1583094"/>
            <a:chOff x="184456" y="1128"/>
            <a:chExt cx="2011857" cy="1583094"/>
          </a:xfrm>
        </p:grpSpPr>
        <p:sp>
          <p:nvSpPr>
            <p:cNvPr id="147" name="Google Shape;147;p7"/>
            <p:cNvSpPr/>
            <p:nvPr/>
          </p:nvSpPr>
          <p:spPr>
            <a:xfrm>
              <a:off x="184456" y="1128"/>
              <a:ext cx="2011857" cy="1583094"/>
            </a:xfrm>
            <a:prstGeom prst="rect">
              <a:avLst/>
            </a:prstGeom>
            <a:solidFill>
              <a:srgbClr val="ED193B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7"/>
            <p:cNvSpPr txBox="1"/>
            <p:nvPr/>
          </p:nvSpPr>
          <p:spPr>
            <a:xfrm>
              <a:off x="184456" y="1128"/>
              <a:ext cx="2011857" cy="15830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7150" lIns="57150" spcFirstLastPara="1" rIns="57150" wrap="square" tIns="5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b="0" i="0" lang="hu-HU" sz="15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 nemzetközi adatsor (EUROSTAT) ráadásul még 11%-12%-al alacsonyabb számot mutat ki Magyarországra, mint a KSH adatsora</a:t>
              </a:r>
              <a:endPara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7. HOGY VÁLTOZTAK A HELYI ADÓ MAXIMUMOK? </a:t>
            </a:r>
            <a:endParaRPr b="1" i="0" sz="2400" u="none" cap="small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55" name="Google Shape;155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79478">
            <a:off x="8541544" y="338931"/>
            <a:ext cx="1638300" cy="1636711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8"/>
          <p:cNvSpPr/>
          <p:nvPr/>
        </p:nvSpPr>
        <p:spPr>
          <a:xfrm>
            <a:off x="774700" y="1704975"/>
            <a:ext cx="8715374" cy="64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85763" lvl="1" marL="9032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graphicFrame>
        <p:nvGraphicFramePr>
          <p:cNvPr id="157" name="Google Shape;157;p8"/>
          <p:cNvGraphicFramePr/>
          <p:nvPr/>
        </p:nvGraphicFramePr>
        <p:xfrm>
          <a:off x="522164" y="1590675"/>
          <a:ext cx="8838530" cy="5508000"/>
        </p:xfrm>
        <a:graphic>
          <a:graphicData uri="http://schemas.openxmlformats.org/drawingml/2006/chart">
            <c:chart r:id="rId4"/>
          </a:graphicData>
        </a:graphic>
      </p:graphicFrame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9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Trebuchet MS"/>
              <a:buNone/>
            </a:pPr>
            <a:r>
              <a:rPr b="1" i="0" lang="hu-HU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8. LAKÁSÁRAK ÉS ÉPÍTMÉNY+TELEKADÓ </a:t>
            </a:r>
            <a:endParaRPr b="1" i="0" sz="2400" u="none" cap="small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64" name="Google Shape;164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779478">
            <a:off x="8541544" y="338931"/>
            <a:ext cx="1638300" cy="1636711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9"/>
          <p:cNvSpPr/>
          <p:nvPr/>
        </p:nvSpPr>
        <p:spPr>
          <a:xfrm>
            <a:off x="774700" y="1704975"/>
            <a:ext cx="8715374" cy="64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85763" lvl="1" marL="9032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"/>
              <a:buFont typeface="Trebuchet MS"/>
              <a:buNone/>
            </a:pPr>
            <a:r>
              <a:rPr b="1" i="0" lang="hu-HU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graphicFrame>
        <p:nvGraphicFramePr>
          <p:cNvPr id="166" name="Google Shape;166;p9"/>
          <p:cNvGraphicFramePr/>
          <p:nvPr/>
        </p:nvGraphicFramePr>
        <p:xfrm>
          <a:off x="594172" y="1590675"/>
          <a:ext cx="8766522" cy="5502324"/>
        </p:xfrm>
        <a:graphic>
          <a:graphicData uri="http://schemas.openxmlformats.org/drawingml/2006/chart">
            <c:chart r:id="rId4"/>
          </a:graphicData>
        </a:graphic>
      </p:graphicFrame>
      <p:sp>
        <p:nvSpPr>
          <p:cNvPr id="167" name="Google Shape;167;p9"/>
          <p:cNvSpPr/>
          <p:nvPr/>
        </p:nvSpPr>
        <p:spPr>
          <a:xfrm>
            <a:off x="8731076" y="2196455"/>
            <a:ext cx="1848787" cy="1032476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AC12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b="1" i="0" lang="hu-HU" sz="1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AZ ORSZÁGOSAN BESZEDETT TELJES ADÓTÖMEGRE VETÍTVE</a:t>
            </a:r>
            <a:endParaRPr b="1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BDO_PowerPoint_2003_std_310709 1">
      <a:dk1>
        <a:srgbClr val="000000"/>
      </a:dk1>
      <a:lt1>
        <a:srgbClr val="FFFFFF"/>
      </a:lt1>
      <a:dk2>
        <a:srgbClr val="786860"/>
      </a:dk2>
      <a:lt2>
        <a:srgbClr val="D1108C"/>
      </a:lt2>
      <a:accent1>
        <a:srgbClr val="ED1A3B"/>
      </a:accent1>
      <a:accent2>
        <a:srgbClr val="2EAFA4"/>
      </a:accent2>
      <a:accent3>
        <a:srgbClr val="FFFFFF"/>
      </a:accent3>
      <a:accent4>
        <a:srgbClr val="000000"/>
      </a:accent4>
      <a:accent5>
        <a:srgbClr val="F4ABAF"/>
      </a:accent5>
      <a:accent6>
        <a:srgbClr val="299E94"/>
      </a:accent6>
      <a:hlink>
        <a:srgbClr val="98002E"/>
      </a:hlink>
      <a:folHlink>
        <a:srgbClr val="62CAE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Rábai György</dc:creator>
</cp:coreProperties>
</file>